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sldIdLst>
    <p:sldId id="256" r:id="rId5"/>
    <p:sldId id="257" r:id="rId6"/>
    <p:sldId id="258" r:id="rId7"/>
    <p:sldId id="294" r:id="rId8"/>
    <p:sldId id="259" r:id="rId9"/>
    <p:sldId id="261" r:id="rId10"/>
    <p:sldId id="260" r:id="rId11"/>
    <p:sldId id="262" r:id="rId12"/>
    <p:sldId id="263" r:id="rId13"/>
    <p:sldId id="264" r:id="rId14"/>
    <p:sldId id="296" r:id="rId15"/>
    <p:sldId id="295" r:id="rId16"/>
    <p:sldId id="265" r:id="rId17"/>
    <p:sldId id="266" r:id="rId18"/>
    <p:sldId id="267" r:id="rId19"/>
    <p:sldId id="268" r:id="rId20"/>
    <p:sldId id="269" r:id="rId21"/>
    <p:sldId id="270" r:id="rId22"/>
    <p:sldId id="271" r:id="rId23"/>
    <p:sldId id="272" r:id="rId24"/>
    <p:sldId id="273" r:id="rId25"/>
    <p:sldId id="274" r:id="rId26"/>
    <p:sldId id="276" r:id="rId27"/>
    <p:sldId id="275"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BA18C-3F76-4CB0-900A-781F9268D66D}" v="9" dt="2019-10-11T14:14:48.4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16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8ECE43-C71A-475F-8D82-FEEF94A81C72}" type="datetimeFigureOut">
              <a:rPr lang="en-US" smtClean="0"/>
              <a:t>10/15/2019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70EDB-C3C7-4DF9-BBC5-964C8F4A792B}" type="slidenum">
              <a:rPr lang="en-US" smtClean="0"/>
              <a:t>‹#›</a:t>
            </a:fld>
            <a:endParaRPr lang="en-US"/>
          </a:p>
        </p:txBody>
      </p:sp>
    </p:spTree>
    <p:extLst>
      <p:ext uri="{BB962C8B-B14F-4D97-AF65-F5344CB8AC3E}">
        <p14:creationId xmlns:p14="http://schemas.microsoft.com/office/powerpoint/2010/main" val="742435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20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F8C3-8B49-46FB-BE6A-FC1E1E3F1DD2}"/>
              </a:ext>
            </a:extLst>
          </p:cNvPr>
          <p:cNvSpPr>
            <a:spLocks noGrp="1"/>
          </p:cNvSpPr>
          <p:nvPr>
            <p:ph type="ctrTitle"/>
          </p:nvPr>
        </p:nvSpPr>
        <p:spPr>
          <a:xfrm>
            <a:off x="1143000" y="1122363"/>
            <a:ext cx="6858000" cy="1655762"/>
          </a:xfrm>
        </p:spPr>
        <p:txBody>
          <a:bodyPr anchor="b">
            <a:normAutofit/>
          </a:bodyPr>
          <a:lstStyle>
            <a:lvl1pPr algn="ctr">
              <a:defRPr sz="3600" b="1"/>
            </a:lvl1pPr>
          </a:lstStyle>
          <a:p>
            <a:r>
              <a:rPr lang="en-US" dirty="0"/>
              <a:t>Click to edit Master title style</a:t>
            </a:r>
          </a:p>
        </p:txBody>
      </p:sp>
      <p:sp>
        <p:nvSpPr>
          <p:cNvPr id="3" name="Subtitle 2">
            <a:extLst>
              <a:ext uri="{FF2B5EF4-FFF2-40B4-BE49-F238E27FC236}">
                <a16:creationId xmlns:a16="http://schemas.microsoft.com/office/drawing/2014/main" id="{39F3CDD7-3F2C-4224-9C71-FE71577FB2C7}"/>
              </a:ext>
            </a:extLst>
          </p:cNvPr>
          <p:cNvSpPr>
            <a:spLocks noGrp="1"/>
          </p:cNvSpPr>
          <p:nvPr>
            <p:ph type="subTitle" idx="1"/>
          </p:nvPr>
        </p:nvSpPr>
        <p:spPr>
          <a:xfrm>
            <a:off x="1143000" y="2883243"/>
            <a:ext cx="6858000" cy="2374557"/>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Footer Placeholder 7">
            <a:extLst>
              <a:ext uri="{FF2B5EF4-FFF2-40B4-BE49-F238E27FC236}">
                <a16:creationId xmlns:a16="http://schemas.microsoft.com/office/drawing/2014/main" id="{7CA8C7FB-E53A-44B2-8D18-74F7333E0CFF}"/>
              </a:ext>
            </a:extLst>
          </p:cNvPr>
          <p:cNvSpPr>
            <a:spLocks noGrp="1"/>
          </p:cNvSpPr>
          <p:nvPr>
            <p:ph type="ftr" sz="quarter" idx="11"/>
          </p:nvPr>
        </p:nvSpPr>
        <p:spPr>
          <a:xfrm>
            <a:off x="2100649" y="6356351"/>
            <a:ext cx="4942702" cy="365125"/>
          </a:xfrm>
          <a:prstGeom prst="rect">
            <a:avLst/>
          </a:prstGeom>
        </p:spPr>
        <p:txBody>
          <a:bodyPr/>
          <a:lstStyle/>
          <a:p>
            <a:r>
              <a:rPr lang="en-US" b="0"/>
              <a:t>SAFETY AND RISK MANAGEMENT IN THE ELECTRICAL INDUSTRY </a:t>
            </a:r>
            <a:br>
              <a:rPr lang="en-US" b="0"/>
            </a:br>
            <a:r>
              <a:rPr lang="en-US"/>
              <a:t>KELLY BUTZ, P.ENG., MAGNA IV ENGINEERING</a:t>
            </a:r>
            <a:endParaRPr lang="en-US" dirty="0"/>
          </a:p>
        </p:txBody>
      </p:sp>
      <p:sp>
        <p:nvSpPr>
          <p:cNvPr id="9" name="Slide Number Placeholder 8">
            <a:extLst>
              <a:ext uri="{FF2B5EF4-FFF2-40B4-BE49-F238E27FC236}">
                <a16:creationId xmlns:a16="http://schemas.microsoft.com/office/drawing/2014/main" id="{F1C09CD4-8B35-46FF-9ACD-ECEDDAA162FD}"/>
              </a:ext>
            </a:extLst>
          </p:cNvPr>
          <p:cNvSpPr>
            <a:spLocks noGrp="1"/>
          </p:cNvSpPr>
          <p:nvPr>
            <p:ph type="sldNum" sz="quarter" idx="12"/>
          </p:nvPr>
        </p:nvSpPr>
        <p:spPr>
          <a:xfrm>
            <a:off x="7043352" y="6356351"/>
            <a:ext cx="1471998" cy="365125"/>
          </a:xfrm>
          <a:prstGeom prst="rect">
            <a:avLst/>
          </a:prstGeom>
        </p:spPr>
        <p:txBody>
          <a:bodyPr/>
          <a:lstStyle/>
          <a:p>
            <a:fld id="{C9D8F22C-A67B-4325-BDBD-3581FF6E0E6F}" type="slidenum">
              <a:rPr lang="en-US" smtClean="0"/>
              <a:t>‹#›</a:t>
            </a:fld>
            <a:endParaRPr lang="en-US" dirty="0"/>
          </a:p>
        </p:txBody>
      </p:sp>
      <p:sp>
        <p:nvSpPr>
          <p:cNvPr id="11" name="Date Placeholder 3">
            <a:extLst>
              <a:ext uri="{FF2B5EF4-FFF2-40B4-BE49-F238E27FC236}">
                <a16:creationId xmlns:a16="http://schemas.microsoft.com/office/drawing/2014/main" id="{9CD3709A-3FFB-4601-B39D-CC52A4B79272}"/>
              </a:ext>
            </a:extLst>
          </p:cNvPr>
          <p:cNvSpPr>
            <a:spLocks noGrp="1"/>
          </p:cNvSpPr>
          <p:nvPr>
            <p:ph type="dt" sz="half" idx="10"/>
          </p:nvPr>
        </p:nvSpPr>
        <p:spPr>
          <a:xfrm>
            <a:off x="628650" y="6356351"/>
            <a:ext cx="1471999" cy="365125"/>
          </a:xfrm>
          <a:prstGeom prst="rect">
            <a:avLst/>
          </a:prstGeom>
        </p:spPr>
        <p:txBody>
          <a:bodyPr/>
          <a:lstStyle/>
          <a:p>
            <a:fld id="{A069B2F9-3E69-4C5C-9914-7EF5DEE894DB}" type="datetime1">
              <a:rPr lang="en-US" smtClean="0"/>
              <a:t>10/15/2019</a:t>
            </a:fld>
            <a:endParaRPr lang="en-US"/>
          </a:p>
        </p:txBody>
      </p:sp>
    </p:spTree>
    <p:extLst>
      <p:ext uri="{BB962C8B-B14F-4D97-AF65-F5344CB8AC3E}">
        <p14:creationId xmlns:p14="http://schemas.microsoft.com/office/powerpoint/2010/main" val="166118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716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alphaModFix amt="20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631FB-0672-4BE2-81D6-DDAC8C330C18}"/>
              </a:ext>
            </a:extLst>
          </p:cNvPr>
          <p:cNvSpPr>
            <a:spLocks noGrp="1"/>
          </p:cNvSpPr>
          <p:nvPr>
            <p:ph type="title"/>
          </p:nvPr>
        </p:nvSpPr>
        <p:spPr/>
        <p:txBody>
          <a:bodyPr>
            <a:normAutofit/>
          </a:bodyPr>
          <a:lstStyle>
            <a:lvl1pPr>
              <a:defRPr sz="4000" b="1"/>
            </a:lvl1pPr>
          </a:lstStyle>
          <a:p>
            <a:r>
              <a:rPr lang="en-US" dirty="0"/>
              <a:t>Click to edit Master title style</a:t>
            </a:r>
          </a:p>
        </p:txBody>
      </p:sp>
      <p:sp>
        <p:nvSpPr>
          <p:cNvPr id="3" name="Content Placeholder 2">
            <a:extLst>
              <a:ext uri="{FF2B5EF4-FFF2-40B4-BE49-F238E27FC236}">
                <a16:creationId xmlns:a16="http://schemas.microsoft.com/office/drawing/2014/main" id="{F5D6679F-D5FD-4DC7-80E3-6E9C62F3D8B6}"/>
              </a:ext>
            </a:extLst>
          </p:cNvPr>
          <p:cNvSpPr>
            <a:spLocks noGrp="1"/>
          </p:cNvSpPr>
          <p:nvPr>
            <p:ph idx="1"/>
          </p:nvPr>
        </p:nvSpPr>
        <p:spPr/>
        <p:txBody>
          <a:bodyPr/>
          <a:lstStyle>
            <a:lvl1pPr marL="228600" indent="-228600" algn="l" defTabSz="914400" rtl="0" eaLnBrk="1" latinLnBrk="0" hangingPunct="1">
              <a:lnSpc>
                <a:spcPct val="90000"/>
              </a:lnSpc>
              <a:spcAft>
                <a:spcPts val="300"/>
              </a:spcAft>
              <a:buFont typeface="Calibri" panose="020F0502020204030204" pitchFamily="34" charset="0"/>
              <a:buChar char="»"/>
              <a:defRPr lang="en-US" sz="2000" kern="1200" dirty="0" smtClean="0">
                <a:solidFill>
                  <a:schemeClr val="tx1"/>
                </a:solidFill>
                <a:latin typeface="+mn-lt"/>
                <a:ea typeface="+mn-ea"/>
                <a:cs typeface="+mn-cs"/>
              </a:defRPr>
            </a:lvl1pPr>
            <a:lvl2pPr indent="-228600" algn="l" defTabSz="914400" rtl="0" eaLnBrk="1" latinLnBrk="0" hangingPunct="1">
              <a:lnSpc>
                <a:spcPct val="90000"/>
              </a:lnSpc>
              <a:defRPr lang="en-US" sz="1800" kern="1200" dirty="0" smtClean="0">
                <a:solidFill>
                  <a:schemeClr val="tx1"/>
                </a:solidFill>
                <a:latin typeface="+mn-lt"/>
                <a:ea typeface="+mn-ea"/>
                <a:cs typeface="+mn-cs"/>
              </a:defRPr>
            </a:lvl2pPr>
            <a:lvl3pPr indent="-228600" algn="l" defTabSz="914400" rtl="0" eaLnBrk="1" latinLnBrk="0" hangingPunct="1">
              <a:lnSpc>
                <a:spcPct val="90000"/>
              </a:lnSpc>
              <a:defRPr lang="en-US" sz="1800" kern="1200" dirty="0" smtClean="0">
                <a:solidFill>
                  <a:schemeClr val="tx1"/>
                </a:solidFill>
                <a:latin typeface="+mn-lt"/>
                <a:ea typeface="+mn-ea"/>
                <a:cs typeface="+mn-cs"/>
              </a:defRPr>
            </a:lvl3pPr>
            <a:lvl4pPr indent="-228600" algn="l" defTabSz="914400" rtl="0" eaLnBrk="1" latinLnBrk="0" hangingPunct="1">
              <a:lnSpc>
                <a:spcPct val="90000"/>
              </a:lnSpc>
              <a:defRPr lang="en-US" sz="1800" kern="1200" dirty="0" smtClean="0">
                <a:solidFill>
                  <a:schemeClr val="tx1"/>
                </a:solidFill>
                <a:latin typeface="+mn-lt"/>
                <a:ea typeface="+mn-ea"/>
                <a:cs typeface="+mn-cs"/>
              </a:defRPr>
            </a:lvl4pPr>
            <a:lvl5pPr indent="-228600" algn="l" defTabSz="914400" rtl="0" eaLnBrk="1" latinLnBrk="0" hangingPunct="1">
              <a:lnSpc>
                <a:spcPct val="90000"/>
              </a:lnSpc>
              <a:defRPr lang="en-US" sz="18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7A0A31E-6881-4D75-8720-0EDE12CE3747}"/>
              </a:ext>
            </a:extLst>
          </p:cNvPr>
          <p:cNvSpPr>
            <a:spLocks noGrp="1"/>
          </p:cNvSpPr>
          <p:nvPr>
            <p:ph type="dt" sz="half" idx="10"/>
          </p:nvPr>
        </p:nvSpPr>
        <p:spPr>
          <a:xfrm>
            <a:off x="628650" y="6356351"/>
            <a:ext cx="1554377" cy="365125"/>
          </a:xfrm>
          <a:prstGeom prst="rect">
            <a:avLst/>
          </a:prstGeom>
        </p:spPr>
        <p:txBody>
          <a:bodyPr/>
          <a:lstStyle/>
          <a:p>
            <a:fld id="{A069B2F9-3E69-4C5C-9914-7EF5DEE894DB}" type="datetime1">
              <a:rPr lang="en-US" smtClean="0"/>
              <a:t>10/15/2019</a:t>
            </a:fld>
            <a:endParaRPr lang="en-US"/>
          </a:p>
        </p:txBody>
      </p:sp>
      <p:sp>
        <p:nvSpPr>
          <p:cNvPr id="5" name="Footer Placeholder 4">
            <a:extLst>
              <a:ext uri="{FF2B5EF4-FFF2-40B4-BE49-F238E27FC236}">
                <a16:creationId xmlns:a16="http://schemas.microsoft.com/office/drawing/2014/main" id="{3A6A15B8-6C57-476E-A32E-2BE8E4894F6F}"/>
              </a:ext>
            </a:extLst>
          </p:cNvPr>
          <p:cNvSpPr>
            <a:spLocks noGrp="1"/>
          </p:cNvSpPr>
          <p:nvPr>
            <p:ph type="ftr" sz="quarter" idx="11"/>
          </p:nvPr>
        </p:nvSpPr>
        <p:spPr>
          <a:xfrm>
            <a:off x="2183027" y="6356351"/>
            <a:ext cx="4777946" cy="365125"/>
          </a:xfrm>
          <a:prstGeom prst="rect">
            <a:avLst/>
          </a:prstGeom>
        </p:spPr>
        <p:txBody>
          <a:bodyPr/>
          <a:lstStyle>
            <a:lvl1pPr>
              <a:defRPr/>
            </a:lvl1pPr>
          </a:lstStyle>
          <a:p>
            <a:r>
              <a:rPr lang="en-US" b="0" dirty="0"/>
              <a:t>SAFETY AND RISK MANAGEMENT IN THE ELECTRICAL INDUSTRY </a:t>
            </a:r>
            <a:br>
              <a:rPr lang="en-US" b="0" dirty="0"/>
            </a:br>
            <a:r>
              <a:rPr lang="en-US" dirty="0"/>
              <a:t>KELLY BUTZ, P.ENG., MAGNA IV ENGINEERING</a:t>
            </a:r>
          </a:p>
        </p:txBody>
      </p:sp>
      <p:sp>
        <p:nvSpPr>
          <p:cNvPr id="6" name="Slide Number Placeholder 5">
            <a:extLst>
              <a:ext uri="{FF2B5EF4-FFF2-40B4-BE49-F238E27FC236}">
                <a16:creationId xmlns:a16="http://schemas.microsoft.com/office/drawing/2014/main" id="{F4E21B12-6A88-4B99-88F9-ACD289DD7E7B}"/>
              </a:ext>
            </a:extLst>
          </p:cNvPr>
          <p:cNvSpPr>
            <a:spLocks noGrp="1"/>
          </p:cNvSpPr>
          <p:nvPr>
            <p:ph type="sldNum" sz="quarter" idx="12"/>
          </p:nvPr>
        </p:nvSpPr>
        <p:spPr>
          <a:xfrm>
            <a:off x="6960972" y="6356351"/>
            <a:ext cx="1554377" cy="365125"/>
          </a:xfrm>
          <a:prstGeom prst="rect">
            <a:avLst/>
          </a:prstGeom>
        </p:spPr>
        <p:txBody>
          <a:bodyPr/>
          <a:lstStyle/>
          <a:p>
            <a:fld id="{C9D8F22C-A67B-4325-BDBD-3581FF6E0E6F}" type="slidenum">
              <a:rPr lang="en-US" smtClean="0"/>
              <a:t>‹#›</a:t>
            </a:fld>
            <a:endParaRPr lang="en-US"/>
          </a:p>
        </p:txBody>
      </p:sp>
      <p:cxnSp>
        <p:nvCxnSpPr>
          <p:cNvPr id="8" name="Straight Connector 7">
            <a:extLst>
              <a:ext uri="{FF2B5EF4-FFF2-40B4-BE49-F238E27FC236}">
                <a16:creationId xmlns:a16="http://schemas.microsoft.com/office/drawing/2014/main" id="{00B41FB7-C78B-42FB-AE07-B8A0130794C8}"/>
              </a:ext>
            </a:extLst>
          </p:cNvPr>
          <p:cNvCxnSpPr/>
          <p:nvPr userDrawn="1"/>
        </p:nvCxnSpPr>
        <p:spPr>
          <a:xfrm>
            <a:off x="628650" y="1680519"/>
            <a:ext cx="78866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12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alphaModFix amt="20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631FB-0672-4BE2-81D6-DDAC8C330C18}"/>
              </a:ext>
            </a:extLst>
          </p:cNvPr>
          <p:cNvSpPr>
            <a:spLocks noGrp="1"/>
          </p:cNvSpPr>
          <p:nvPr>
            <p:ph type="title"/>
          </p:nvPr>
        </p:nvSpPr>
        <p:spPr/>
        <p:txBody>
          <a:bodyPr>
            <a:normAutofit/>
          </a:bodyPr>
          <a:lstStyle>
            <a:lvl1pPr>
              <a:defRPr sz="4000" b="1"/>
            </a:lvl1pPr>
          </a:lstStyle>
          <a:p>
            <a:r>
              <a:rPr lang="en-US" dirty="0"/>
              <a:t>Click to edit Master title style</a:t>
            </a:r>
          </a:p>
        </p:txBody>
      </p:sp>
      <p:sp>
        <p:nvSpPr>
          <p:cNvPr id="3" name="Content Placeholder 2">
            <a:extLst>
              <a:ext uri="{FF2B5EF4-FFF2-40B4-BE49-F238E27FC236}">
                <a16:creationId xmlns:a16="http://schemas.microsoft.com/office/drawing/2014/main" id="{F5D6679F-D5FD-4DC7-80E3-6E9C62F3D8B6}"/>
              </a:ext>
            </a:extLst>
          </p:cNvPr>
          <p:cNvSpPr>
            <a:spLocks noGrp="1"/>
          </p:cNvSpPr>
          <p:nvPr>
            <p:ph idx="1"/>
          </p:nvPr>
        </p:nvSpPr>
        <p:spPr/>
        <p:txBody>
          <a:bodyPr/>
          <a:lstStyle>
            <a:lvl1pPr marL="228600" indent="-228600">
              <a:spcAft>
                <a:spcPts val="300"/>
              </a:spcAft>
              <a:buFont typeface="Calibri" panose="020F0502020204030204" pitchFamily="34" charset="0"/>
              <a:buChar char="»"/>
              <a:defRPr sz="2000"/>
            </a:lvl1pPr>
            <a:lvl2pPr>
              <a:defRPr sz="18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7A0A31E-6881-4D75-8720-0EDE12CE3747}"/>
              </a:ext>
            </a:extLst>
          </p:cNvPr>
          <p:cNvSpPr>
            <a:spLocks noGrp="1"/>
          </p:cNvSpPr>
          <p:nvPr>
            <p:ph type="dt" sz="half" idx="10"/>
          </p:nvPr>
        </p:nvSpPr>
        <p:spPr>
          <a:xfrm>
            <a:off x="628650" y="6356351"/>
            <a:ext cx="1554377" cy="365125"/>
          </a:xfrm>
          <a:prstGeom prst="rect">
            <a:avLst/>
          </a:prstGeom>
        </p:spPr>
        <p:txBody>
          <a:bodyPr/>
          <a:lstStyle/>
          <a:p>
            <a:fld id="{A069B2F9-3E69-4C5C-9914-7EF5DEE894DB}" type="datetime1">
              <a:rPr lang="en-US" smtClean="0"/>
              <a:t>10/15/2019</a:t>
            </a:fld>
            <a:endParaRPr lang="en-US"/>
          </a:p>
        </p:txBody>
      </p:sp>
      <p:sp>
        <p:nvSpPr>
          <p:cNvPr id="5" name="Footer Placeholder 4">
            <a:extLst>
              <a:ext uri="{FF2B5EF4-FFF2-40B4-BE49-F238E27FC236}">
                <a16:creationId xmlns:a16="http://schemas.microsoft.com/office/drawing/2014/main" id="{3A6A15B8-6C57-476E-A32E-2BE8E4894F6F}"/>
              </a:ext>
            </a:extLst>
          </p:cNvPr>
          <p:cNvSpPr>
            <a:spLocks noGrp="1"/>
          </p:cNvSpPr>
          <p:nvPr>
            <p:ph type="ftr" sz="quarter" idx="11"/>
          </p:nvPr>
        </p:nvSpPr>
        <p:spPr>
          <a:xfrm>
            <a:off x="2183027" y="6356351"/>
            <a:ext cx="4777946" cy="365125"/>
          </a:xfrm>
          <a:prstGeom prst="rect">
            <a:avLst/>
          </a:prstGeom>
        </p:spPr>
        <p:txBody>
          <a:bodyPr/>
          <a:lstStyle>
            <a:lvl1pPr>
              <a:defRPr/>
            </a:lvl1pPr>
          </a:lstStyle>
          <a:p>
            <a:r>
              <a:rPr lang="en-US" b="0" dirty="0"/>
              <a:t>SAFETY AND RISK MANAGEMENT IN THE ELECTRICAL INDUSTRY </a:t>
            </a:r>
            <a:br>
              <a:rPr lang="en-US" b="0" dirty="0"/>
            </a:br>
            <a:r>
              <a:rPr lang="en-US" dirty="0"/>
              <a:t>KELLY BUTZ, P.ENG., MAGNA IV ENGINEERING</a:t>
            </a:r>
          </a:p>
        </p:txBody>
      </p:sp>
      <p:sp>
        <p:nvSpPr>
          <p:cNvPr id="6" name="Slide Number Placeholder 5">
            <a:extLst>
              <a:ext uri="{FF2B5EF4-FFF2-40B4-BE49-F238E27FC236}">
                <a16:creationId xmlns:a16="http://schemas.microsoft.com/office/drawing/2014/main" id="{F4E21B12-6A88-4B99-88F9-ACD289DD7E7B}"/>
              </a:ext>
            </a:extLst>
          </p:cNvPr>
          <p:cNvSpPr>
            <a:spLocks noGrp="1"/>
          </p:cNvSpPr>
          <p:nvPr>
            <p:ph type="sldNum" sz="quarter" idx="12"/>
          </p:nvPr>
        </p:nvSpPr>
        <p:spPr>
          <a:xfrm>
            <a:off x="6960972" y="6356351"/>
            <a:ext cx="1554377" cy="365125"/>
          </a:xfrm>
          <a:prstGeom prst="rect">
            <a:avLst/>
          </a:prstGeom>
        </p:spPr>
        <p:txBody>
          <a:bodyPr/>
          <a:lstStyle/>
          <a:p>
            <a:fld id="{C9D8F22C-A67B-4325-BDBD-3581FF6E0E6F}" type="slidenum">
              <a:rPr lang="en-US" smtClean="0"/>
              <a:t>‹#›</a:t>
            </a:fld>
            <a:endParaRPr lang="en-US"/>
          </a:p>
        </p:txBody>
      </p:sp>
      <p:cxnSp>
        <p:nvCxnSpPr>
          <p:cNvPr id="7" name="Straight Connector 6">
            <a:extLst>
              <a:ext uri="{FF2B5EF4-FFF2-40B4-BE49-F238E27FC236}">
                <a16:creationId xmlns:a16="http://schemas.microsoft.com/office/drawing/2014/main" id="{3B796299-04C5-4303-B376-EF77AF7D880D}"/>
              </a:ext>
            </a:extLst>
          </p:cNvPr>
          <p:cNvCxnSpPr/>
          <p:nvPr userDrawn="1"/>
        </p:nvCxnSpPr>
        <p:spPr>
          <a:xfrm>
            <a:off x="628650" y="1680519"/>
            <a:ext cx="78866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762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alphaModFix amt="20000"/>
            <a:lum/>
          </a:blip>
          <a:srcRect/>
          <a:stretch>
            <a:fillRect l="-17000" r="-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D6679F-D5FD-4DC7-80E3-6E9C62F3D8B6}"/>
              </a:ext>
            </a:extLst>
          </p:cNvPr>
          <p:cNvSpPr>
            <a:spLocks noGrp="1"/>
          </p:cNvSpPr>
          <p:nvPr>
            <p:ph idx="1"/>
          </p:nvPr>
        </p:nvSpPr>
        <p:spPr>
          <a:xfrm>
            <a:off x="628650" y="546932"/>
            <a:ext cx="7886700" cy="5630032"/>
          </a:xfrm>
        </p:spPr>
        <p:txBody>
          <a:bodyPr/>
          <a:lstStyle>
            <a:lvl1pPr marL="228600" indent="-228600">
              <a:spcAft>
                <a:spcPts val="300"/>
              </a:spcAft>
              <a:buFont typeface="Calibri" panose="020F0502020204030204" pitchFamily="34" charset="0"/>
              <a:buChar char="»"/>
              <a:defRPr sz="2000"/>
            </a:lvl1pPr>
            <a:lvl2pPr>
              <a:defRPr sz="18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7A0A31E-6881-4D75-8720-0EDE12CE3747}"/>
              </a:ext>
            </a:extLst>
          </p:cNvPr>
          <p:cNvSpPr>
            <a:spLocks noGrp="1"/>
          </p:cNvSpPr>
          <p:nvPr>
            <p:ph type="dt" sz="half" idx="10"/>
          </p:nvPr>
        </p:nvSpPr>
        <p:spPr>
          <a:xfrm>
            <a:off x="628650" y="6356351"/>
            <a:ext cx="1554377" cy="365125"/>
          </a:xfrm>
          <a:prstGeom prst="rect">
            <a:avLst/>
          </a:prstGeom>
        </p:spPr>
        <p:txBody>
          <a:bodyPr/>
          <a:lstStyle/>
          <a:p>
            <a:fld id="{A069B2F9-3E69-4C5C-9914-7EF5DEE894DB}" type="datetime1">
              <a:rPr lang="en-US" smtClean="0"/>
              <a:t>10/15/2019</a:t>
            </a:fld>
            <a:endParaRPr lang="en-US"/>
          </a:p>
        </p:txBody>
      </p:sp>
      <p:sp>
        <p:nvSpPr>
          <p:cNvPr id="5" name="Footer Placeholder 4">
            <a:extLst>
              <a:ext uri="{FF2B5EF4-FFF2-40B4-BE49-F238E27FC236}">
                <a16:creationId xmlns:a16="http://schemas.microsoft.com/office/drawing/2014/main" id="{3A6A15B8-6C57-476E-A32E-2BE8E4894F6F}"/>
              </a:ext>
            </a:extLst>
          </p:cNvPr>
          <p:cNvSpPr>
            <a:spLocks noGrp="1"/>
          </p:cNvSpPr>
          <p:nvPr>
            <p:ph type="ftr" sz="quarter" idx="11"/>
          </p:nvPr>
        </p:nvSpPr>
        <p:spPr>
          <a:xfrm>
            <a:off x="2183027" y="6356351"/>
            <a:ext cx="4777946" cy="365125"/>
          </a:xfrm>
          <a:prstGeom prst="rect">
            <a:avLst/>
          </a:prstGeom>
        </p:spPr>
        <p:txBody>
          <a:bodyPr/>
          <a:lstStyle>
            <a:lvl1pPr>
              <a:defRPr/>
            </a:lvl1pPr>
          </a:lstStyle>
          <a:p>
            <a:r>
              <a:rPr lang="en-US" b="0" dirty="0"/>
              <a:t>SAFETY AND RISK MANAGEMENT IN THE ELECTRICAL INDUSTRY </a:t>
            </a:r>
            <a:br>
              <a:rPr lang="en-US" b="0" dirty="0"/>
            </a:br>
            <a:r>
              <a:rPr lang="en-US" dirty="0"/>
              <a:t>KELLY BUTZ, P.ENG., MAGNA IV ENGINEERING</a:t>
            </a:r>
          </a:p>
        </p:txBody>
      </p:sp>
      <p:sp>
        <p:nvSpPr>
          <p:cNvPr id="6" name="Slide Number Placeholder 5">
            <a:extLst>
              <a:ext uri="{FF2B5EF4-FFF2-40B4-BE49-F238E27FC236}">
                <a16:creationId xmlns:a16="http://schemas.microsoft.com/office/drawing/2014/main" id="{F4E21B12-6A88-4B99-88F9-ACD289DD7E7B}"/>
              </a:ext>
            </a:extLst>
          </p:cNvPr>
          <p:cNvSpPr>
            <a:spLocks noGrp="1"/>
          </p:cNvSpPr>
          <p:nvPr>
            <p:ph type="sldNum" sz="quarter" idx="12"/>
          </p:nvPr>
        </p:nvSpPr>
        <p:spPr>
          <a:xfrm>
            <a:off x="6960972" y="6356351"/>
            <a:ext cx="1554377" cy="365125"/>
          </a:xfrm>
          <a:prstGeom prst="rect">
            <a:avLst/>
          </a:prstGeom>
        </p:spPr>
        <p:txBody>
          <a:bodyPr/>
          <a:lstStyle/>
          <a:p>
            <a:fld id="{C9D8F22C-A67B-4325-BDBD-3581FF6E0E6F}" type="slidenum">
              <a:rPr lang="en-US" smtClean="0"/>
              <a:t>‹#›</a:t>
            </a:fld>
            <a:endParaRPr lang="en-US"/>
          </a:p>
        </p:txBody>
      </p:sp>
      <p:cxnSp>
        <p:nvCxnSpPr>
          <p:cNvPr id="7" name="Straight Connector 6">
            <a:extLst>
              <a:ext uri="{FF2B5EF4-FFF2-40B4-BE49-F238E27FC236}">
                <a16:creationId xmlns:a16="http://schemas.microsoft.com/office/drawing/2014/main" id="{3B796299-04C5-4303-B376-EF77AF7D880D}"/>
              </a:ext>
            </a:extLst>
          </p:cNvPr>
          <p:cNvCxnSpPr/>
          <p:nvPr userDrawn="1"/>
        </p:nvCxnSpPr>
        <p:spPr>
          <a:xfrm>
            <a:off x="628650" y="1680519"/>
            <a:ext cx="78866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24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alphaModFix amt="20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B7BB1-563F-4A7F-8AC7-35AA595B60B8}"/>
              </a:ext>
            </a:extLst>
          </p:cNvPr>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1BF127-ACF0-4815-A0E1-2D5C409E550C}"/>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1179A4-EA05-4399-8B6C-3142E911E7EB}"/>
              </a:ext>
            </a:extLst>
          </p:cNvPr>
          <p:cNvSpPr>
            <a:spLocks noGrp="1"/>
          </p:cNvSpPr>
          <p:nvPr>
            <p:ph type="dt" sz="half" idx="10"/>
          </p:nvPr>
        </p:nvSpPr>
        <p:spPr>
          <a:xfrm>
            <a:off x="628650" y="6356351"/>
            <a:ext cx="1587328" cy="365125"/>
          </a:xfrm>
          <a:prstGeom prst="rect">
            <a:avLst/>
          </a:prstGeom>
        </p:spPr>
        <p:txBody>
          <a:bodyPr/>
          <a:lstStyle/>
          <a:p>
            <a:fld id="{6E57FB0C-19D5-4389-9D6E-6C9FFA2CFB86}" type="datetime1">
              <a:rPr lang="en-US" smtClean="0"/>
              <a:t>10/15/2019</a:t>
            </a:fld>
            <a:endParaRPr lang="en-US"/>
          </a:p>
        </p:txBody>
      </p:sp>
      <p:sp>
        <p:nvSpPr>
          <p:cNvPr id="5" name="Footer Placeholder 4">
            <a:extLst>
              <a:ext uri="{FF2B5EF4-FFF2-40B4-BE49-F238E27FC236}">
                <a16:creationId xmlns:a16="http://schemas.microsoft.com/office/drawing/2014/main" id="{BB71BE92-9885-46CD-8E4C-1F79A7CDCF7E}"/>
              </a:ext>
            </a:extLst>
          </p:cNvPr>
          <p:cNvSpPr>
            <a:spLocks noGrp="1"/>
          </p:cNvSpPr>
          <p:nvPr>
            <p:ph type="ftr" sz="quarter" idx="11"/>
          </p:nvPr>
        </p:nvSpPr>
        <p:spPr>
          <a:xfrm>
            <a:off x="2215978" y="6356351"/>
            <a:ext cx="4712044" cy="365125"/>
          </a:xfrm>
          <a:prstGeom prst="rect">
            <a:avLst/>
          </a:prstGeom>
        </p:spPr>
        <p:txBody>
          <a:bodyPr/>
          <a:lstStyle>
            <a:lvl1pPr>
              <a:defRPr/>
            </a:lvl1pPr>
          </a:lstStyle>
          <a:p>
            <a:r>
              <a:rPr lang="en-US" b="0"/>
              <a:t>SAFETY AND RISK MANAGEMENT IN THE ELECTRICAL INDUSTRY </a:t>
            </a:r>
            <a:br>
              <a:rPr lang="en-US" b="0"/>
            </a:br>
            <a:r>
              <a:rPr lang="en-US"/>
              <a:t>KELLY BUTZ, P.ENG., MAGNA IV ENGINEERING</a:t>
            </a:r>
            <a:endParaRPr lang="en-US" dirty="0"/>
          </a:p>
        </p:txBody>
      </p:sp>
      <p:sp>
        <p:nvSpPr>
          <p:cNvPr id="6" name="Slide Number Placeholder 5">
            <a:extLst>
              <a:ext uri="{FF2B5EF4-FFF2-40B4-BE49-F238E27FC236}">
                <a16:creationId xmlns:a16="http://schemas.microsoft.com/office/drawing/2014/main" id="{3D800173-29CA-4BEC-A317-DEE961C5A506}"/>
              </a:ext>
            </a:extLst>
          </p:cNvPr>
          <p:cNvSpPr>
            <a:spLocks noGrp="1"/>
          </p:cNvSpPr>
          <p:nvPr>
            <p:ph type="sldNum" sz="quarter" idx="12"/>
          </p:nvPr>
        </p:nvSpPr>
        <p:spPr>
          <a:xfrm>
            <a:off x="6928022" y="6356351"/>
            <a:ext cx="1587328" cy="365125"/>
          </a:xfrm>
          <a:prstGeom prst="rect">
            <a:avLst/>
          </a:prstGeom>
        </p:spPr>
        <p:txBody>
          <a:bodyPr/>
          <a:lstStyle/>
          <a:p>
            <a:fld id="{C9D8F22C-A67B-4325-BDBD-3581FF6E0E6F}" type="slidenum">
              <a:rPr lang="en-US" smtClean="0"/>
              <a:t>‹#›</a:t>
            </a:fld>
            <a:endParaRPr lang="en-US"/>
          </a:p>
        </p:txBody>
      </p:sp>
    </p:spTree>
    <p:extLst>
      <p:ext uri="{BB962C8B-B14F-4D97-AF65-F5344CB8AC3E}">
        <p14:creationId xmlns:p14="http://schemas.microsoft.com/office/powerpoint/2010/main" val="3262839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alphaModFix amt="20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E1361-EC24-44D0-A6C0-1FE6AABCE42B}"/>
              </a:ext>
            </a:extLst>
          </p:cNvPr>
          <p:cNvSpPr>
            <a:spLocks noGrp="1"/>
          </p:cNvSpPr>
          <p:nvPr>
            <p:ph type="title"/>
          </p:nvPr>
        </p:nvSpPr>
        <p:spPr/>
        <p:txBody>
          <a:bodyPr>
            <a:normAutofit/>
          </a:bodyPr>
          <a:lstStyle>
            <a:lvl1pPr>
              <a:defRPr sz="4000" b="1"/>
            </a:lvl1pPr>
          </a:lstStyle>
          <a:p>
            <a:r>
              <a:rPr lang="en-US" dirty="0"/>
              <a:t>Click to edit Master title style</a:t>
            </a:r>
          </a:p>
        </p:txBody>
      </p:sp>
      <p:sp>
        <p:nvSpPr>
          <p:cNvPr id="3" name="Content Placeholder 2">
            <a:extLst>
              <a:ext uri="{FF2B5EF4-FFF2-40B4-BE49-F238E27FC236}">
                <a16:creationId xmlns:a16="http://schemas.microsoft.com/office/drawing/2014/main" id="{BD358D0A-AACD-4B30-805D-A6DA44D86E1C}"/>
              </a:ext>
            </a:extLst>
          </p:cNvPr>
          <p:cNvSpPr>
            <a:spLocks noGrp="1"/>
          </p:cNvSpPr>
          <p:nvPr>
            <p:ph sz="half" idx="1"/>
          </p:nvPr>
        </p:nvSpPr>
        <p:spPr>
          <a:xfrm>
            <a:off x="628650" y="1825625"/>
            <a:ext cx="3886200" cy="435133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BF9606D-0BF5-406A-8802-775DE02E0E6B}"/>
              </a:ext>
            </a:extLst>
          </p:cNvPr>
          <p:cNvSpPr>
            <a:spLocks noGrp="1"/>
          </p:cNvSpPr>
          <p:nvPr>
            <p:ph sz="half" idx="2"/>
          </p:nvPr>
        </p:nvSpPr>
        <p:spPr>
          <a:xfrm>
            <a:off x="4629150" y="1825625"/>
            <a:ext cx="3886200" cy="43513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E43FE757-727F-4629-9FDF-C77820033643}"/>
              </a:ext>
            </a:extLst>
          </p:cNvPr>
          <p:cNvSpPr>
            <a:spLocks noGrp="1"/>
          </p:cNvSpPr>
          <p:nvPr>
            <p:ph type="dt" sz="half" idx="10"/>
          </p:nvPr>
        </p:nvSpPr>
        <p:spPr>
          <a:xfrm>
            <a:off x="628650" y="6356351"/>
            <a:ext cx="1587328" cy="365125"/>
          </a:xfrm>
          <a:prstGeom prst="rect">
            <a:avLst/>
          </a:prstGeom>
        </p:spPr>
        <p:txBody>
          <a:bodyPr/>
          <a:lstStyle/>
          <a:p>
            <a:fld id="{6E57FB0C-19D5-4389-9D6E-6C9FFA2CFB86}" type="datetime1">
              <a:rPr lang="en-US" smtClean="0"/>
              <a:t>10/15/2019</a:t>
            </a:fld>
            <a:endParaRPr lang="en-US"/>
          </a:p>
        </p:txBody>
      </p:sp>
      <p:sp>
        <p:nvSpPr>
          <p:cNvPr id="9" name="Footer Placeholder 4">
            <a:extLst>
              <a:ext uri="{FF2B5EF4-FFF2-40B4-BE49-F238E27FC236}">
                <a16:creationId xmlns:a16="http://schemas.microsoft.com/office/drawing/2014/main" id="{2C8B9C28-5D6F-49A7-852A-25843B2BEDE3}"/>
              </a:ext>
            </a:extLst>
          </p:cNvPr>
          <p:cNvSpPr>
            <a:spLocks noGrp="1"/>
          </p:cNvSpPr>
          <p:nvPr>
            <p:ph type="ftr" sz="quarter" idx="11"/>
          </p:nvPr>
        </p:nvSpPr>
        <p:spPr>
          <a:xfrm>
            <a:off x="2215978" y="6356351"/>
            <a:ext cx="4712044" cy="365125"/>
          </a:xfrm>
          <a:prstGeom prst="rect">
            <a:avLst/>
          </a:prstGeom>
        </p:spPr>
        <p:txBody>
          <a:bodyPr/>
          <a:lstStyle>
            <a:lvl1pPr>
              <a:defRPr/>
            </a:lvl1pPr>
          </a:lstStyle>
          <a:p>
            <a:r>
              <a:rPr lang="en-US" b="0"/>
              <a:t>SAFETY AND RISK MANAGEMENT IN THE ELECTRICAL INDUSTRY </a:t>
            </a:r>
            <a:br>
              <a:rPr lang="en-US" b="0"/>
            </a:br>
            <a:r>
              <a:rPr lang="en-US"/>
              <a:t>KELLY BUTZ, P.ENG., MAGNA IV ENGINEERING</a:t>
            </a:r>
            <a:endParaRPr lang="en-US" dirty="0"/>
          </a:p>
        </p:txBody>
      </p:sp>
      <p:sp>
        <p:nvSpPr>
          <p:cNvPr id="10" name="Slide Number Placeholder 5">
            <a:extLst>
              <a:ext uri="{FF2B5EF4-FFF2-40B4-BE49-F238E27FC236}">
                <a16:creationId xmlns:a16="http://schemas.microsoft.com/office/drawing/2014/main" id="{57142CB2-F0EB-42E5-8AAB-867D7E7EA5E6}"/>
              </a:ext>
            </a:extLst>
          </p:cNvPr>
          <p:cNvSpPr>
            <a:spLocks noGrp="1"/>
          </p:cNvSpPr>
          <p:nvPr>
            <p:ph type="sldNum" sz="quarter" idx="12"/>
          </p:nvPr>
        </p:nvSpPr>
        <p:spPr>
          <a:xfrm>
            <a:off x="6928022" y="6356351"/>
            <a:ext cx="1587328" cy="365125"/>
          </a:xfrm>
          <a:prstGeom prst="rect">
            <a:avLst/>
          </a:prstGeom>
        </p:spPr>
        <p:txBody>
          <a:bodyPr/>
          <a:lstStyle/>
          <a:p>
            <a:fld id="{C9D8F22C-A67B-4325-BDBD-3581FF6E0E6F}" type="slidenum">
              <a:rPr lang="en-US" smtClean="0"/>
              <a:t>‹#›</a:t>
            </a:fld>
            <a:endParaRPr lang="en-US"/>
          </a:p>
        </p:txBody>
      </p:sp>
    </p:spTree>
    <p:extLst>
      <p:ext uri="{BB962C8B-B14F-4D97-AF65-F5344CB8AC3E}">
        <p14:creationId xmlns:p14="http://schemas.microsoft.com/office/powerpoint/2010/main" val="1432543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alphaModFix amt="20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F71D0-275B-4AF8-80CB-5EB038541D6D}"/>
              </a:ext>
            </a:extLst>
          </p:cNvPr>
          <p:cNvSpPr>
            <a:spLocks noGrp="1"/>
          </p:cNvSpPr>
          <p:nvPr>
            <p:ph type="title" hasCustomPrompt="1"/>
          </p:nvPr>
        </p:nvSpPr>
        <p:spPr>
          <a:xfrm>
            <a:off x="629841" y="365126"/>
            <a:ext cx="7886700" cy="1325563"/>
          </a:xfrm>
        </p:spPr>
        <p:txBody>
          <a:bodyPr>
            <a:normAutofit/>
          </a:bodyPr>
          <a:lstStyle>
            <a:lvl1pPr>
              <a:defRPr lang="en-US" sz="4000" b="1" kern="1200" dirty="0">
                <a:solidFill>
                  <a:schemeClr val="tx1"/>
                </a:solidFill>
                <a:latin typeface="+mj-lt"/>
                <a:ea typeface="+mj-ea"/>
                <a:cs typeface="+mj-cs"/>
              </a:defRPr>
            </a:lvl1pPr>
          </a:lstStyle>
          <a:p>
            <a:r>
              <a:rPr lang="en-US" dirty="0"/>
              <a:t>Click to edit Master text</a:t>
            </a:r>
          </a:p>
        </p:txBody>
      </p:sp>
      <p:sp>
        <p:nvSpPr>
          <p:cNvPr id="3" name="Text Placeholder 2">
            <a:extLst>
              <a:ext uri="{FF2B5EF4-FFF2-40B4-BE49-F238E27FC236}">
                <a16:creationId xmlns:a16="http://schemas.microsoft.com/office/drawing/2014/main" id="{A158C420-D1F6-45A0-A1CE-EA191647119D}"/>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5558F4-FBFD-4704-B6AC-8DAAC107A41C}"/>
              </a:ext>
            </a:extLst>
          </p:cNvPr>
          <p:cNvSpPr>
            <a:spLocks noGrp="1"/>
          </p:cNvSpPr>
          <p:nvPr>
            <p:ph sz="half" idx="2"/>
          </p:nvPr>
        </p:nvSpPr>
        <p:spPr>
          <a:xfrm>
            <a:off x="629842" y="2505075"/>
            <a:ext cx="3868340" cy="3684588"/>
          </a:xfrm>
        </p:spPr>
        <p:txBody>
          <a:bodyPr>
            <a:noAutofit/>
          </a:bodyPr>
          <a:lstStyle>
            <a:lvl1pPr marL="228600" indent="-228600">
              <a:buFont typeface="Calibri" panose="020F0502020204030204" pitchFamily="34" charset="0"/>
              <a:buChar char="»"/>
              <a:defRPr sz="20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48AC49D-BC26-4F58-B3E0-F96A3D4932E9}"/>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B786A7-3A0D-4946-944E-03039316AC7F}"/>
              </a:ext>
            </a:extLst>
          </p:cNvPr>
          <p:cNvSpPr>
            <a:spLocks noGrp="1"/>
          </p:cNvSpPr>
          <p:nvPr>
            <p:ph sz="quarter" idx="4"/>
          </p:nvPr>
        </p:nvSpPr>
        <p:spPr>
          <a:xfrm>
            <a:off x="4629150" y="2505075"/>
            <a:ext cx="3887391" cy="3684588"/>
          </a:xfrm>
        </p:spPr>
        <p:txBody>
          <a:bodyPr>
            <a:noAutofit/>
          </a:bodyPr>
          <a:lstStyle>
            <a:lvl1pPr marL="228600" indent="-228600">
              <a:buFont typeface="Calibri" panose="020F0502020204030204" pitchFamily="34" charset="0"/>
              <a:buChar char="»"/>
              <a:defRPr sz="20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9ACC383D-7672-4E6A-A091-8ECF36340A9B}"/>
              </a:ext>
            </a:extLst>
          </p:cNvPr>
          <p:cNvSpPr>
            <a:spLocks noGrp="1"/>
          </p:cNvSpPr>
          <p:nvPr>
            <p:ph type="dt" sz="half" idx="10"/>
          </p:nvPr>
        </p:nvSpPr>
        <p:spPr>
          <a:xfrm>
            <a:off x="628650" y="6356351"/>
            <a:ext cx="1587328" cy="365125"/>
          </a:xfrm>
          <a:prstGeom prst="rect">
            <a:avLst/>
          </a:prstGeom>
        </p:spPr>
        <p:txBody>
          <a:bodyPr/>
          <a:lstStyle/>
          <a:p>
            <a:fld id="{6E57FB0C-19D5-4389-9D6E-6C9FFA2CFB86}" type="datetime1">
              <a:rPr lang="en-US" smtClean="0"/>
              <a:t>10/15/2019</a:t>
            </a:fld>
            <a:endParaRPr lang="en-US"/>
          </a:p>
        </p:txBody>
      </p:sp>
      <p:sp>
        <p:nvSpPr>
          <p:cNvPr id="11" name="Footer Placeholder 4">
            <a:extLst>
              <a:ext uri="{FF2B5EF4-FFF2-40B4-BE49-F238E27FC236}">
                <a16:creationId xmlns:a16="http://schemas.microsoft.com/office/drawing/2014/main" id="{04808B3C-0BA1-4164-ADD6-D9B86690C711}"/>
              </a:ext>
            </a:extLst>
          </p:cNvPr>
          <p:cNvSpPr>
            <a:spLocks noGrp="1"/>
          </p:cNvSpPr>
          <p:nvPr>
            <p:ph type="ftr" sz="quarter" idx="11"/>
          </p:nvPr>
        </p:nvSpPr>
        <p:spPr>
          <a:xfrm>
            <a:off x="2215978" y="6356351"/>
            <a:ext cx="4712044" cy="365125"/>
          </a:xfrm>
          <a:prstGeom prst="rect">
            <a:avLst/>
          </a:prstGeom>
        </p:spPr>
        <p:txBody>
          <a:bodyPr/>
          <a:lstStyle>
            <a:lvl1pPr>
              <a:defRPr/>
            </a:lvl1pPr>
          </a:lstStyle>
          <a:p>
            <a:r>
              <a:rPr lang="en-US" b="0"/>
              <a:t>SAFETY AND RISK MANAGEMENT IN THE ELECTRICAL INDUSTRY </a:t>
            </a:r>
            <a:br>
              <a:rPr lang="en-US" b="0"/>
            </a:br>
            <a:r>
              <a:rPr lang="en-US"/>
              <a:t>KELLY BUTZ, P.ENG., MAGNA IV ENGINEERING</a:t>
            </a:r>
            <a:endParaRPr lang="en-US" dirty="0"/>
          </a:p>
        </p:txBody>
      </p:sp>
      <p:sp>
        <p:nvSpPr>
          <p:cNvPr id="12" name="Slide Number Placeholder 5">
            <a:extLst>
              <a:ext uri="{FF2B5EF4-FFF2-40B4-BE49-F238E27FC236}">
                <a16:creationId xmlns:a16="http://schemas.microsoft.com/office/drawing/2014/main" id="{741C6771-DF86-4C27-B322-0992B99ED1DF}"/>
              </a:ext>
            </a:extLst>
          </p:cNvPr>
          <p:cNvSpPr>
            <a:spLocks noGrp="1"/>
          </p:cNvSpPr>
          <p:nvPr>
            <p:ph type="sldNum" sz="quarter" idx="12"/>
          </p:nvPr>
        </p:nvSpPr>
        <p:spPr>
          <a:xfrm>
            <a:off x="6928022" y="6356351"/>
            <a:ext cx="1587328" cy="365125"/>
          </a:xfrm>
          <a:prstGeom prst="rect">
            <a:avLst/>
          </a:prstGeom>
        </p:spPr>
        <p:txBody>
          <a:bodyPr/>
          <a:lstStyle/>
          <a:p>
            <a:fld id="{C9D8F22C-A67B-4325-BDBD-3581FF6E0E6F}" type="slidenum">
              <a:rPr lang="en-US" smtClean="0"/>
              <a:t>‹#›</a:t>
            </a:fld>
            <a:endParaRPr lang="en-US"/>
          </a:p>
        </p:txBody>
      </p:sp>
    </p:spTree>
    <p:extLst>
      <p:ext uri="{BB962C8B-B14F-4D97-AF65-F5344CB8AC3E}">
        <p14:creationId xmlns:p14="http://schemas.microsoft.com/office/powerpoint/2010/main" val="155744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alphaModFix amt="20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22360-6C23-4F50-B696-2EAB3F25B3ED}"/>
              </a:ext>
            </a:extLst>
          </p:cNvPr>
          <p:cNvSpPr>
            <a:spLocks noGrp="1"/>
          </p:cNvSpPr>
          <p:nvPr>
            <p:ph type="title" hasCustomPrompt="1"/>
          </p:nvPr>
        </p:nvSpPr>
        <p:spPr/>
        <p:txBody>
          <a:bodyPr>
            <a:normAutofit/>
          </a:bodyPr>
          <a:lstStyle>
            <a:lvl1pPr>
              <a:defRPr sz="4000" b="1"/>
            </a:lvl1pPr>
          </a:lstStyle>
          <a:p>
            <a:r>
              <a:rPr lang="en-US" dirty="0"/>
              <a:t>Click to edit Master text</a:t>
            </a:r>
          </a:p>
        </p:txBody>
      </p:sp>
      <p:sp>
        <p:nvSpPr>
          <p:cNvPr id="6" name="Date Placeholder 3">
            <a:extLst>
              <a:ext uri="{FF2B5EF4-FFF2-40B4-BE49-F238E27FC236}">
                <a16:creationId xmlns:a16="http://schemas.microsoft.com/office/drawing/2014/main" id="{93A452BE-5477-456E-872B-4ADDF341C2E1}"/>
              </a:ext>
            </a:extLst>
          </p:cNvPr>
          <p:cNvSpPr>
            <a:spLocks noGrp="1"/>
          </p:cNvSpPr>
          <p:nvPr>
            <p:ph type="dt" sz="half" idx="10"/>
          </p:nvPr>
        </p:nvSpPr>
        <p:spPr>
          <a:xfrm>
            <a:off x="628650" y="6356351"/>
            <a:ext cx="1587328" cy="365125"/>
          </a:xfrm>
          <a:prstGeom prst="rect">
            <a:avLst/>
          </a:prstGeom>
        </p:spPr>
        <p:txBody>
          <a:bodyPr/>
          <a:lstStyle/>
          <a:p>
            <a:fld id="{6E57FB0C-19D5-4389-9D6E-6C9FFA2CFB86}" type="datetime1">
              <a:rPr lang="en-US" smtClean="0"/>
              <a:t>10/15/2019</a:t>
            </a:fld>
            <a:endParaRPr lang="en-US"/>
          </a:p>
        </p:txBody>
      </p:sp>
      <p:sp>
        <p:nvSpPr>
          <p:cNvPr id="7" name="Footer Placeholder 4">
            <a:extLst>
              <a:ext uri="{FF2B5EF4-FFF2-40B4-BE49-F238E27FC236}">
                <a16:creationId xmlns:a16="http://schemas.microsoft.com/office/drawing/2014/main" id="{1774E8B3-DD97-4007-B777-3E3FF9D7F577}"/>
              </a:ext>
            </a:extLst>
          </p:cNvPr>
          <p:cNvSpPr>
            <a:spLocks noGrp="1"/>
          </p:cNvSpPr>
          <p:nvPr>
            <p:ph type="ftr" sz="quarter" idx="11"/>
          </p:nvPr>
        </p:nvSpPr>
        <p:spPr>
          <a:xfrm>
            <a:off x="2215978" y="6356351"/>
            <a:ext cx="4712044" cy="365125"/>
          </a:xfrm>
          <a:prstGeom prst="rect">
            <a:avLst/>
          </a:prstGeom>
        </p:spPr>
        <p:txBody>
          <a:bodyPr/>
          <a:lstStyle>
            <a:lvl1pPr>
              <a:defRPr/>
            </a:lvl1pPr>
          </a:lstStyle>
          <a:p>
            <a:r>
              <a:rPr lang="en-US" b="0"/>
              <a:t>SAFETY AND RISK MANAGEMENT IN THE ELECTRICAL INDUSTRY </a:t>
            </a:r>
            <a:br>
              <a:rPr lang="en-US" b="0"/>
            </a:br>
            <a:r>
              <a:rPr lang="en-US"/>
              <a:t>KELLY BUTZ, P.ENG., MAGNA IV ENGINEERING</a:t>
            </a:r>
            <a:endParaRPr lang="en-US" dirty="0"/>
          </a:p>
        </p:txBody>
      </p:sp>
      <p:sp>
        <p:nvSpPr>
          <p:cNvPr id="8" name="Slide Number Placeholder 5">
            <a:extLst>
              <a:ext uri="{FF2B5EF4-FFF2-40B4-BE49-F238E27FC236}">
                <a16:creationId xmlns:a16="http://schemas.microsoft.com/office/drawing/2014/main" id="{F634583E-C39F-46A7-BF99-0E61F5E39812}"/>
              </a:ext>
            </a:extLst>
          </p:cNvPr>
          <p:cNvSpPr>
            <a:spLocks noGrp="1"/>
          </p:cNvSpPr>
          <p:nvPr>
            <p:ph type="sldNum" sz="quarter" idx="12"/>
          </p:nvPr>
        </p:nvSpPr>
        <p:spPr>
          <a:xfrm>
            <a:off x="6928022" y="6356351"/>
            <a:ext cx="1587328" cy="365125"/>
          </a:xfrm>
          <a:prstGeom prst="rect">
            <a:avLst/>
          </a:prstGeom>
        </p:spPr>
        <p:txBody>
          <a:bodyPr/>
          <a:lstStyle/>
          <a:p>
            <a:fld id="{C9D8F22C-A67B-4325-BDBD-3581FF6E0E6F}" type="slidenum">
              <a:rPr lang="en-US" smtClean="0"/>
              <a:t>‹#›</a:t>
            </a:fld>
            <a:endParaRPr lang="en-US"/>
          </a:p>
        </p:txBody>
      </p:sp>
    </p:spTree>
    <p:extLst>
      <p:ext uri="{BB962C8B-B14F-4D97-AF65-F5344CB8AC3E}">
        <p14:creationId xmlns:p14="http://schemas.microsoft.com/office/powerpoint/2010/main" val="2537546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alphaModFix amt="20000"/>
            <a:lum/>
          </a:blip>
          <a:srcRect/>
          <a:stretch>
            <a:fillRect l="-17000" r="-17000"/>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788C1D5A-E90B-4683-8C8A-FCF728FB3D23}"/>
              </a:ext>
            </a:extLst>
          </p:cNvPr>
          <p:cNvSpPr>
            <a:spLocks noGrp="1"/>
          </p:cNvSpPr>
          <p:nvPr>
            <p:ph type="dt" sz="half" idx="10"/>
          </p:nvPr>
        </p:nvSpPr>
        <p:spPr>
          <a:xfrm>
            <a:off x="628650" y="6356351"/>
            <a:ext cx="1587328" cy="365125"/>
          </a:xfrm>
          <a:prstGeom prst="rect">
            <a:avLst/>
          </a:prstGeom>
        </p:spPr>
        <p:txBody>
          <a:bodyPr/>
          <a:lstStyle/>
          <a:p>
            <a:fld id="{6E57FB0C-19D5-4389-9D6E-6C9FFA2CFB86}" type="datetime1">
              <a:rPr lang="en-US" smtClean="0"/>
              <a:t>10/15/2019</a:t>
            </a:fld>
            <a:endParaRPr lang="en-US"/>
          </a:p>
        </p:txBody>
      </p:sp>
      <p:sp>
        <p:nvSpPr>
          <p:cNvPr id="7" name="Footer Placeholder 4">
            <a:extLst>
              <a:ext uri="{FF2B5EF4-FFF2-40B4-BE49-F238E27FC236}">
                <a16:creationId xmlns:a16="http://schemas.microsoft.com/office/drawing/2014/main" id="{1CEB393E-0DAF-47F4-BE00-F9C49A2C3708}"/>
              </a:ext>
            </a:extLst>
          </p:cNvPr>
          <p:cNvSpPr>
            <a:spLocks noGrp="1"/>
          </p:cNvSpPr>
          <p:nvPr>
            <p:ph type="ftr" sz="quarter" idx="11"/>
          </p:nvPr>
        </p:nvSpPr>
        <p:spPr>
          <a:xfrm>
            <a:off x="2215978" y="6356351"/>
            <a:ext cx="4712044" cy="365125"/>
          </a:xfrm>
          <a:prstGeom prst="rect">
            <a:avLst/>
          </a:prstGeom>
        </p:spPr>
        <p:txBody>
          <a:bodyPr/>
          <a:lstStyle>
            <a:lvl1pPr>
              <a:defRPr/>
            </a:lvl1pPr>
          </a:lstStyle>
          <a:p>
            <a:r>
              <a:rPr lang="en-US" b="0"/>
              <a:t>SAFETY AND RISK MANAGEMENT IN THE ELECTRICAL INDUSTRY </a:t>
            </a:r>
            <a:br>
              <a:rPr lang="en-US" b="0"/>
            </a:br>
            <a:r>
              <a:rPr lang="en-US"/>
              <a:t>KELLY BUTZ, P.ENG., MAGNA IV ENGINEERING</a:t>
            </a:r>
            <a:endParaRPr lang="en-US" dirty="0"/>
          </a:p>
        </p:txBody>
      </p:sp>
      <p:sp>
        <p:nvSpPr>
          <p:cNvPr id="8" name="Slide Number Placeholder 5">
            <a:extLst>
              <a:ext uri="{FF2B5EF4-FFF2-40B4-BE49-F238E27FC236}">
                <a16:creationId xmlns:a16="http://schemas.microsoft.com/office/drawing/2014/main" id="{5AEE6481-A236-4C48-9CBD-268E2FB18851}"/>
              </a:ext>
            </a:extLst>
          </p:cNvPr>
          <p:cNvSpPr>
            <a:spLocks noGrp="1"/>
          </p:cNvSpPr>
          <p:nvPr>
            <p:ph type="sldNum" sz="quarter" idx="12"/>
          </p:nvPr>
        </p:nvSpPr>
        <p:spPr>
          <a:xfrm>
            <a:off x="6928022" y="6356351"/>
            <a:ext cx="1587328" cy="365125"/>
          </a:xfrm>
          <a:prstGeom prst="rect">
            <a:avLst/>
          </a:prstGeom>
        </p:spPr>
        <p:txBody>
          <a:bodyPr/>
          <a:lstStyle/>
          <a:p>
            <a:fld id="{C9D8F22C-A67B-4325-BDBD-3581FF6E0E6F}" type="slidenum">
              <a:rPr lang="en-US" smtClean="0"/>
              <a:t>‹#›</a:t>
            </a:fld>
            <a:endParaRPr lang="en-US"/>
          </a:p>
        </p:txBody>
      </p:sp>
    </p:spTree>
    <p:extLst>
      <p:ext uri="{BB962C8B-B14F-4D97-AF65-F5344CB8AC3E}">
        <p14:creationId xmlns:p14="http://schemas.microsoft.com/office/powerpoint/2010/main" val="3636067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CF8353-5785-46B2-A6CD-072EF729C63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A31331-D972-42D6-AEA7-D1DB6DD7359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5ECC66-69C7-478D-9461-19112241F4CD}"/>
              </a:ext>
            </a:extLst>
          </p:cNvPr>
          <p:cNvSpPr>
            <a:spLocks noGrp="1"/>
          </p:cNvSpPr>
          <p:nvPr>
            <p:ph type="dt" sz="half" idx="2"/>
          </p:nvPr>
        </p:nvSpPr>
        <p:spPr>
          <a:xfrm>
            <a:off x="628650" y="6356351"/>
            <a:ext cx="1612042"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BF997B-7B44-43DD-9D20-858FDE5BED8B}" type="datetime1">
              <a:rPr lang="en-US" smtClean="0"/>
              <a:t>10/15/2019</a:t>
            </a:fld>
            <a:endParaRPr lang="en-US" dirty="0"/>
          </a:p>
        </p:txBody>
      </p:sp>
      <p:sp>
        <p:nvSpPr>
          <p:cNvPr id="5" name="Footer Placeholder 4">
            <a:extLst>
              <a:ext uri="{FF2B5EF4-FFF2-40B4-BE49-F238E27FC236}">
                <a16:creationId xmlns:a16="http://schemas.microsoft.com/office/drawing/2014/main" id="{84040D49-A4B2-4F9A-8509-85918F74B344}"/>
              </a:ext>
            </a:extLst>
          </p:cNvPr>
          <p:cNvSpPr>
            <a:spLocks noGrp="1"/>
          </p:cNvSpPr>
          <p:nvPr>
            <p:ph type="ftr" sz="quarter" idx="3"/>
          </p:nvPr>
        </p:nvSpPr>
        <p:spPr>
          <a:xfrm>
            <a:off x="2240692" y="6356351"/>
            <a:ext cx="4662616" cy="365125"/>
          </a:xfrm>
          <a:prstGeom prst="rect">
            <a:avLst/>
          </a:prstGeom>
        </p:spPr>
        <p:txBody>
          <a:bodyPr vert="horz" lIns="91440" tIns="45720" rIns="91440" bIns="45720" rtlCol="0" anchor="ctr"/>
          <a:lstStyle>
            <a:lvl1pPr algn="ctr">
              <a:defRPr sz="1200" b="1">
                <a:solidFill>
                  <a:schemeClr val="tx1">
                    <a:tint val="75000"/>
                  </a:schemeClr>
                </a:solidFill>
              </a:defRPr>
            </a:lvl1pPr>
          </a:lstStyle>
          <a:p>
            <a:r>
              <a:rPr lang="en-US" b="0"/>
              <a:t>SAFETY AND RISK MANAGEMENT IN THE ELECTRICAL INDUSTRY </a:t>
            </a:r>
            <a:br>
              <a:rPr lang="en-US" b="0"/>
            </a:br>
            <a:r>
              <a:rPr lang="en-US"/>
              <a:t>KELLY BUTZ, P.ENG., MAGNA IV ENGINEERING</a:t>
            </a:r>
            <a:endParaRPr lang="en-US" dirty="0"/>
          </a:p>
        </p:txBody>
      </p:sp>
      <p:sp>
        <p:nvSpPr>
          <p:cNvPr id="6" name="Slide Number Placeholder 5">
            <a:extLst>
              <a:ext uri="{FF2B5EF4-FFF2-40B4-BE49-F238E27FC236}">
                <a16:creationId xmlns:a16="http://schemas.microsoft.com/office/drawing/2014/main" id="{79F1A868-2599-4B3F-BB7B-844995DB172B}"/>
              </a:ext>
            </a:extLst>
          </p:cNvPr>
          <p:cNvSpPr>
            <a:spLocks noGrp="1"/>
          </p:cNvSpPr>
          <p:nvPr>
            <p:ph type="sldNum" sz="quarter" idx="4"/>
          </p:nvPr>
        </p:nvSpPr>
        <p:spPr>
          <a:xfrm>
            <a:off x="6903308" y="6356351"/>
            <a:ext cx="1612041"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9D8F22C-A67B-4325-BDBD-3581FF6E0E6F}" type="slidenum">
              <a:rPr lang="en-US" smtClean="0"/>
              <a:pPr/>
              <a:t>‹#›</a:t>
            </a:fld>
            <a:endParaRPr lang="en-US" dirty="0"/>
          </a:p>
        </p:txBody>
      </p:sp>
    </p:spTree>
    <p:extLst>
      <p:ext uri="{BB962C8B-B14F-4D97-AF65-F5344CB8AC3E}">
        <p14:creationId xmlns:p14="http://schemas.microsoft.com/office/powerpoint/2010/main" val="3672355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8" r:id="rId4"/>
    <p:sldLayoutId id="2147483651" r:id="rId5"/>
    <p:sldLayoutId id="2147483652" r:id="rId6"/>
    <p:sldLayoutId id="2147483653" r:id="rId7"/>
    <p:sldLayoutId id="2147483654" r:id="rId8"/>
    <p:sldLayoutId id="2147483656" r:id="rId9"/>
    <p:sldLayoutId id="2147483655"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2.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22.pn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9.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36.jpg"/><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1282F-0757-425B-B663-FB96D0FEE855}"/>
              </a:ext>
            </a:extLst>
          </p:cNvPr>
          <p:cNvSpPr>
            <a:spLocks noGrp="1"/>
          </p:cNvSpPr>
          <p:nvPr>
            <p:ph type="ctrTitle"/>
          </p:nvPr>
        </p:nvSpPr>
        <p:spPr/>
        <p:txBody>
          <a:bodyPr>
            <a:normAutofit/>
          </a:bodyPr>
          <a:lstStyle/>
          <a:p>
            <a:r>
              <a:rPr lang="en-US" sz="2800" b="0" dirty="0">
                <a:solidFill>
                  <a:schemeClr val="tx2"/>
                </a:solidFill>
              </a:rPr>
              <a:t>ENGG404 - LECTURE</a:t>
            </a:r>
          </a:p>
        </p:txBody>
      </p:sp>
      <p:sp>
        <p:nvSpPr>
          <p:cNvPr id="3" name="Subtitle 2">
            <a:extLst>
              <a:ext uri="{FF2B5EF4-FFF2-40B4-BE49-F238E27FC236}">
                <a16:creationId xmlns:a16="http://schemas.microsoft.com/office/drawing/2014/main" id="{4AFE66FD-397D-4549-B418-E7E9E4455AAF}"/>
              </a:ext>
            </a:extLst>
          </p:cNvPr>
          <p:cNvSpPr>
            <a:spLocks noGrp="1"/>
          </p:cNvSpPr>
          <p:nvPr>
            <p:ph type="subTitle" idx="1"/>
          </p:nvPr>
        </p:nvSpPr>
        <p:spPr/>
        <p:txBody>
          <a:bodyPr>
            <a:normAutofit/>
          </a:bodyPr>
          <a:lstStyle/>
          <a:p>
            <a:r>
              <a:rPr lang="en-US" sz="3000" b="1" dirty="0"/>
              <a:t>Safety and Risk Management in the Electrical Engineering Industry</a:t>
            </a:r>
          </a:p>
        </p:txBody>
      </p:sp>
      <p:sp>
        <p:nvSpPr>
          <p:cNvPr id="4" name="TextBox 3">
            <a:extLst>
              <a:ext uri="{FF2B5EF4-FFF2-40B4-BE49-F238E27FC236}">
                <a16:creationId xmlns:a16="http://schemas.microsoft.com/office/drawing/2014/main" id="{46A6157C-7BB6-483E-920F-06939C81CB65}"/>
              </a:ext>
            </a:extLst>
          </p:cNvPr>
          <p:cNvSpPr txBox="1"/>
          <p:nvPr/>
        </p:nvSpPr>
        <p:spPr>
          <a:xfrm>
            <a:off x="152402" y="176015"/>
            <a:ext cx="1176817" cy="466344"/>
          </a:xfrm>
          <a:prstGeom prst="rect">
            <a:avLst/>
          </a:prstGeom>
          <a:solidFill>
            <a:srgbClr val="FFFFFF"/>
          </a:solidFill>
          <a:ln w="12700" cap="flat" cmpd="sng" algn="ctr">
            <a:solidFill>
              <a:sysClr val="windowText" lastClr="000000"/>
            </a:solidFill>
            <a:prstDash val="solid"/>
            <a:miter lim="800000"/>
          </a:ln>
          <a:effectLst/>
        </p:spPr>
        <p:txBody>
          <a:bodyPr wrap="square" rtlCol="0" anchor="ctr" anchorCtr="0">
            <a:noAutofit/>
          </a:bodyPr>
          <a:lstStyle/>
          <a:p>
            <a:pPr algn="ctr" eaLnBrk="1" fontAlgn="auto" hangingPunct="1">
              <a:spcBef>
                <a:spcPts val="0"/>
              </a:spcBef>
              <a:spcAft>
                <a:spcPts val="0"/>
              </a:spcAft>
              <a:defRPr/>
            </a:pPr>
            <a:r>
              <a:rPr lang="en-US" sz="800" kern="0" dirty="0">
                <a:solidFill>
                  <a:prstClr val="black"/>
                </a:solidFill>
                <a:latin typeface="+mj-lt"/>
                <a:ea typeface="+mn-ea"/>
              </a:rPr>
              <a:t>Fundamentals </a:t>
            </a:r>
            <a:br>
              <a:rPr lang="en-US" sz="800" kern="0" dirty="0">
                <a:solidFill>
                  <a:prstClr val="black"/>
                </a:solidFill>
                <a:latin typeface="+mj-lt"/>
                <a:ea typeface="+mn-ea"/>
              </a:rPr>
            </a:br>
            <a:r>
              <a:rPr lang="en-US" sz="800" kern="0" dirty="0">
                <a:solidFill>
                  <a:prstClr val="black"/>
                </a:solidFill>
                <a:latin typeface="+mj-lt"/>
                <a:ea typeface="+mn-ea"/>
              </a:rPr>
              <a:t>of RM</a:t>
            </a:r>
          </a:p>
        </p:txBody>
      </p:sp>
      <p:sp>
        <p:nvSpPr>
          <p:cNvPr id="5" name="TextBox 4">
            <a:extLst>
              <a:ext uri="{FF2B5EF4-FFF2-40B4-BE49-F238E27FC236}">
                <a16:creationId xmlns:a16="http://schemas.microsoft.com/office/drawing/2014/main" id="{C34F8FDE-CA0D-4C87-ACD2-63C1304C084C}"/>
              </a:ext>
            </a:extLst>
          </p:cNvPr>
          <p:cNvSpPr txBox="1"/>
          <p:nvPr/>
        </p:nvSpPr>
        <p:spPr>
          <a:xfrm>
            <a:off x="1481037" y="169908"/>
            <a:ext cx="1024999" cy="466344"/>
          </a:xfrm>
          <a:prstGeom prst="rect">
            <a:avLst/>
          </a:prstGeom>
          <a:solidFill>
            <a:sysClr val="window" lastClr="FFFFFF"/>
          </a:solidFill>
          <a:ln w="12700" cap="flat" cmpd="sng" algn="ctr">
            <a:solidFill>
              <a:sysClr val="windowText" lastClr="000000"/>
            </a:solidFill>
            <a:prstDash val="solid"/>
            <a:miter lim="800000"/>
          </a:ln>
          <a:effectLst/>
        </p:spPr>
        <p:txBody>
          <a:bodyPr wrap="square" rtlCol="0" anchor="ctr" anchorCtr="0">
            <a:noAutofit/>
          </a:bodyPr>
          <a:lstStyle/>
          <a:p>
            <a:pPr algn="ctr" eaLnBrk="1" fontAlgn="auto" hangingPunct="1">
              <a:spcBef>
                <a:spcPts val="0"/>
              </a:spcBef>
              <a:spcAft>
                <a:spcPts val="0"/>
              </a:spcAft>
              <a:defRPr/>
            </a:pPr>
            <a:r>
              <a:rPr lang="en-US" sz="800" kern="0" dirty="0">
                <a:solidFill>
                  <a:prstClr val="black"/>
                </a:solidFill>
                <a:latin typeface="+mj-lt"/>
                <a:ea typeface="+mn-ea"/>
              </a:rPr>
              <a:t>RM System </a:t>
            </a:r>
            <a:br>
              <a:rPr lang="en-US" sz="800" kern="0" dirty="0">
                <a:solidFill>
                  <a:prstClr val="black"/>
                </a:solidFill>
                <a:latin typeface="+mj-lt"/>
                <a:ea typeface="+mn-ea"/>
              </a:rPr>
            </a:br>
            <a:r>
              <a:rPr lang="en-US" sz="800" kern="0" dirty="0">
                <a:solidFill>
                  <a:prstClr val="black"/>
                </a:solidFill>
                <a:latin typeface="+mj-lt"/>
                <a:ea typeface="+mn-ea"/>
              </a:rPr>
              <a:t>and Process</a:t>
            </a:r>
          </a:p>
        </p:txBody>
      </p:sp>
      <p:sp>
        <p:nvSpPr>
          <p:cNvPr id="6" name="TextBox 5">
            <a:extLst>
              <a:ext uri="{FF2B5EF4-FFF2-40B4-BE49-F238E27FC236}">
                <a16:creationId xmlns:a16="http://schemas.microsoft.com/office/drawing/2014/main" id="{68318F47-38E5-426C-8CDA-B2821CD6BD9C}"/>
              </a:ext>
            </a:extLst>
          </p:cNvPr>
          <p:cNvSpPr txBox="1"/>
          <p:nvPr/>
        </p:nvSpPr>
        <p:spPr>
          <a:xfrm>
            <a:off x="7874130" y="169908"/>
            <a:ext cx="1155550" cy="466344"/>
          </a:xfrm>
          <a:prstGeom prst="rect">
            <a:avLst/>
          </a:prstGeom>
          <a:solidFill>
            <a:sysClr val="window" lastClr="FFFFFF"/>
          </a:solidFill>
          <a:ln w="12700" cap="flat" cmpd="sng" algn="ctr">
            <a:solidFill>
              <a:sysClr val="windowText" lastClr="000000"/>
            </a:solidFill>
            <a:prstDash val="solid"/>
            <a:miter lim="800000"/>
          </a:ln>
          <a:effectLst/>
        </p:spPr>
        <p:txBody>
          <a:bodyPr wrap="square" rtlCol="0" anchor="ctr" anchorCtr="0">
            <a:noAutofit/>
          </a:bodyPr>
          <a:lstStyle/>
          <a:p>
            <a:pPr algn="ctr" eaLnBrk="1" fontAlgn="auto" hangingPunct="1">
              <a:spcBef>
                <a:spcPts val="0"/>
              </a:spcBef>
              <a:spcAft>
                <a:spcPts val="0"/>
              </a:spcAft>
              <a:defRPr/>
            </a:pPr>
            <a:r>
              <a:rPr lang="en-US" sz="800" kern="0">
                <a:solidFill>
                  <a:prstClr val="black"/>
                </a:solidFill>
                <a:latin typeface="+mj-lt"/>
                <a:ea typeface="+mn-ea"/>
              </a:rPr>
              <a:t>Application and Perspectives</a:t>
            </a:r>
          </a:p>
        </p:txBody>
      </p:sp>
      <p:sp>
        <p:nvSpPr>
          <p:cNvPr id="7" name="TextBox 6">
            <a:extLst>
              <a:ext uri="{FF2B5EF4-FFF2-40B4-BE49-F238E27FC236}">
                <a16:creationId xmlns:a16="http://schemas.microsoft.com/office/drawing/2014/main" id="{54A34CBD-F2DA-44FD-BF58-61459AC1C306}"/>
              </a:ext>
            </a:extLst>
          </p:cNvPr>
          <p:cNvSpPr txBox="1"/>
          <p:nvPr/>
        </p:nvSpPr>
        <p:spPr>
          <a:xfrm>
            <a:off x="7051217" y="169908"/>
            <a:ext cx="671096" cy="466344"/>
          </a:xfrm>
          <a:prstGeom prst="rect">
            <a:avLst/>
          </a:prstGeom>
          <a:solidFill>
            <a:sysClr val="window" lastClr="FFFFFF"/>
          </a:solidFill>
          <a:ln w="12700" cap="flat" cmpd="sng" algn="ctr">
            <a:solidFill>
              <a:sysClr val="windowText" lastClr="000000"/>
            </a:solidFill>
            <a:prstDash val="solid"/>
            <a:miter lim="800000"/>
          </a:ln>
          <a:effectLst/>
        </p:spPr>
        <p:txBody>
          <a:bodyPr wrap="square" rtlCol="0" anchor="ctr" anchorCtr="0">
            <a:noAutofit/>
          </a:bodyPr>
          <a:lstStyle/>
          <a:p>
            <a:pPr algn="ctr" eaLnBrk="1" fontAlgn="auto" hangingPunct="1">
              <a:spcBef>
                <a:spcPts val="0"/>
              </a:spcBef>
              <a:spcAft>
                <a:spcPts val="0"/>
              </a:spcAft>
              <a:defRPr/>
            </a:pPr>
            <a:r>
              <a:rPr lang="en-US" sz="800" kern="0" dirty="0">
                <a:solidFill>
                  <a:prstClr val="black"/>
                </a:solidFill>
                <a:latin typeface="+mj-lt"/>
                <a:ea typeface="+mn-ea"/>
              </a:rPr>
              <a:t>People </a:t>
            </a:r>
            <a:br>
              <a:rPr lang="en-US" sz="800" kern="0" dirty="0">
                <a:solidFill>
                  <a:prstClr val="black"/>
                </a:solidFill>
                <a:latin typeface="+mj-lt"/>
                <a:ea typeface="+mn-ea"/>
              </a:rPr>
            </a:br>
            <a:r>
              <a:rPr lang="en-US" sz="800" kern="0" dirty="0">
                <a:solidFill>
                  <a:prstClr val="black"/>
                </a:solidFill>
                <a:latin typeface="+mj-lt"/>
                <a:ea typeface="+mn-ea"/>
              </a:rPr>
              <a:t>&amp; Org.</a:t>
            </a:r>
          </a:p>
        </p:txBody>
      </p:sp>
      <p:sp>
        <p:nvSpPr>
          <p:cNvPr id="8" name="TextBox 7">
            <a:extLst>
              <a:ext uri="{FF2B5EF4-FFF2-40B4-BE49-F238E27FC236}">
                <a16:creationId xmlns:a16="http://schemas.microsoft.com/office/drawing/2014/main" id="{0DB1E287-9CC4-451F-9BD6-B792D89E1E0B}"/>
              </a:ext>
            </a:extLst>
          </p:cNvPr>
          <p:cNvSpPr txBox="1"/>
          <p:nvPr/>
        </p:nvSpPr>
        <p:spPr>
          <a:xfrm>
            <a:off x="3834670" y="169908"/>
            <a:ext cx="1024999" cy="466344"/>
          </a:xfrm>
          <a:prstGeom prst="rect">
            <a:avLst/>
          </a:prstGeom>
          <a:solidFill>
            <a:srgbClr val="FFFFFF"/>
          </a:solidFill>
          <a:ln w="12700" cap="flat" cmpd="sng" algn="ctr">
            <a:solidFill>
              <a:sysClr val="windowText" lastClr="000000"/>
            </a:solidFill>
            <a:prstDash val="solid"/>
            <a:miter lim="800000"/>
          </a:ln>
          <a:effectLst/>
        </p:spPr>
        <p:txBody>
          <a:bodyPr wrap="square" rtlCol="0" anchor="ctr" anchorCtr="0">
            <a:noAutofit/>
          </a:bodyPr>
          <a:lstStyle/>
          <a:p>
            <a:pPr algn="ctr" eaLnBrk="1" fontAlgn="auto" hangingPunct="1">
              <a:spcBef>
                <a:spcPts val="0"/>
              </a:spcBef>
              <a:spcAft>
                <a:spcPts val="0"/>
              </a:spcAft>
              <a:defRPr/>
            </a:pPr>
            <a:r>
              <a:rPr lang="en-US" sz="800" kern="0">
                <a:solidFill>
                  <a:prstClr val="black"/>
                </a:solidFill>
                <a:latin typeface="+mj-lt"/>
                <a:ea typeface="+mn-ea"/>
              </a:rPr>
              <a:t>Incident Investigation</a:t>
            </a:r>
          </a:p>
        </p:txBody>
      </p:sp>
      <p:sp>
        <p:nvSpPr>
          <p:cNvPr id="9" name="TextBox 8">
            <a:extLst>
              <a:ext uri="{FF2B5EF4-FFF2-40B4-BE49-F238E27FC236}">
                <a16:creationId xmlns:a16="http://schemas.microsoft.com/office/drawing/2014/main" id="{D76E4E7B-DA3E-4068-97B0-CF5462378245}"/>
              </a:ext>
            </a:extLst>
          </p:cNvPr>
          <p:cNvSpPr txBox="1"/>
          <p:nvPr/>
        </p:nvSpPr>
        <p:spPr>
          <a:xfrm>
            <a:off x="5011486" y="169908"/>
            <a:ext cx="1024999" cy="466344"/>
          </a:xfrm>
          <a:prstGeom prst="rect">
            <a:avLst/>
          </a:prstGeom>
          <a:solidFill>
            <a:srgbClr val="FFFFFF"/>
          </a:solidFill>
          <a:ln w="12700" cap="flat" cmpd="sng" algn="ctr">
            <a:solidFill>
              <a:sysClr val="windowText" lastClr="000000"/>
            </a:solidFill>
            <a:prstDash val="solid"/>
            <a:miter lim="800000"/>
          </a:ln>
          <a:effectLst/>
        </p:spPr>
        <p:txBody>
          <a:bodyPr wrap="square" rtlCol="0" anchor="ctr" anchorCtr="0">
            <a:noAutofit/>
          </a:bodyPr>
          <a:lstStyle/>
          <a:p>
            <a:pPr algn="ctr" eaLnBrk="1" fontAlgn="auto" hangingPunct="1">
              <a:spcBef>
                <a:spcPts val="0"/>
              </a:spcBef>
              <a:spcAft>
                <a:spcPts val="0"/>
              </a:spcAft>
              <a:defRPr/>
            </a:pPr>
            <a:r>
              <a:rPr lang="en-US" sz="800" kern="0">
                <a:solidFill>
                  <a:prstClr val="black"/>
                </a:solidFill>
                <a:latin typeface="+mj-lt"/>
                <a:ea typeface="+mn-ea"/>
              </a:rPr>
              <a:t>RM Tools &amp; Challenges</a:t>
            </a:r>
          </a:p>
        </p:txBody>
      </p:sp>
      <p:sp>
        <p:nvSpPr>
          <p:cNvPr id="10" name="TextBox 9">
            <a:extLst>
              <a:ext uri="{FF2B5EF4-FFF2-40B4-BE49-F238E27FC236}">
                <a16:creationId xmlns:a16="http://schemas.microsoft.com/office/drawing/2014/main" id="{C029FCD8-A38A-4CC4-9B97-AED1D2AB2C19}"/>
              </a:ext>
            </a:extLst>
          </p:cNvPr>
          <p:cNvSpPr txBox="1"/>
          <p:nvPr/>
        </p:nvSpPr>
        <p:spPr>
          <a:xfrm>
            <a:off x="2657853" y="170432"/>
            <a:ext cx="1024999" cy="466344"/>
          </a:xfrm>
          <a:prstGeom prst="rect">
            <a:avLst/>
          </a:prstGeom>
          <a:solidFill>
            <a:sysClr val="window" lastClr="FFFFFF"/>
          </a:solidFill>
          <a:ln w="12700" cap="flat" cmpd="sng" algn="ctr">
            <a:solidFill>
              <a:sysClr val="windowText" lastClr="000000"/>
            </a:solidFill>
            <a:prstDash val="solid"/>
            <a:miter lim="800000"/>
          </a:ln>
          <a:effectLst/>
        </p:spPr>
        <p:txBody>
          <a:bodyPr wrap="square" rtlCol="0" anchor="ctr" anchorCtr="0">
            <a:noAutofit/>
          </a:bodyPr>
          <a:lstStyle/>
          <a:p>
            <a:pPr algn="ctr" eaLnBrk="1" fontAlgn="auto" hangingPunct="1">
              <a:spcBef>
                <a:spcPts val="0"/>
              </a:spcBef>
              <a:spcAft>
                <a:spcPts val="0"/>
              </a:spcAft>
              <a:defRPr/>
            </a:pPr>
            <a:r>
              <a:rPr lang="en-US" sz="800" kern="0" dirty="0">
                <a:solidFill>
                  <a:prstClr val="black"/>
                </a:solidFill>
                <a:latin typeface="+mj-lt"/>
                <a:ea typeface="+mn-ea"/>
              </a:rPr>
              <a:t>Leadership </a:t>
            </a:r>
            <a:br>
              <a:rPr lang="en-US" sz="800" kern="0" dirty="0">
                <a:solidFill>
                  <a:prstClr val="black"/>
                </a:solidFill>
                <a:latin typeface="+mj-lt"/>
                <a:ea typeface="+mn-ea"/>
              </a:rPr>
            </a:br>
            <a:r>
              <a:rPr lang="en-US" sz="800" kern="0" dirty="0">
                <a:solidFill>
                  <a:prstClr val="black"/>
                </a:solidFill>
                <a:latin typeface="+mj-lt"/>
                <a:ea typeface="+mn-ea"/>
              </a:rPr>
              <a:t>in RM</a:t>
            </a:r>
          </a:p>
        </p:txBody>
      </p:sp>
      <p:cxnSp>
        <p:nvCxnSpPr>
          <p:cNvPr id="11" name="Straight Arrow Connector 10">
            <a:extLst>
              <a:ext uri="{FF2B5EF4-FFF2-40B4-BE49-F238E27FC236}">
                <a16:creationId xmlns:a16="http://schemas.microsoft.com/office/drawing/2014/main" id="{F1FC7C1B-543D-4F7A-BC5A-08E47E4ECC6A}"/>
              </a:ext>
            </a:extLst>
          </p:cNvPr>
          <p:cNvCxnSpPr>
            <a:cxnSpLocks/>
            <a:stCxn id="4" idx="3"/>
            <a:endCxn id="5" idx="1"/>
          </p:cNvCxnSpPr>
          <p:nvPr/>
        </p:nvCxnSpPr>
        <p:spPr>
          <a:xfrm flipV="1">
            <a:off x="1329219" y="403080"/>
            <a:ext cx="151818" cy="6107"/>
          </a:xfrm>
          <a:prstGeom prst="straightConnector1">
            <a:avLst/>
          </a:prstGeom>
          <a:noFill/>
          <a:ln w="6350" cap="flat" cmpd="sng" algn="ctr">
            <a:solidFill>
              <a:schemeClr val="accent6"/>
            </a:solidFill>
            <a:prstDash val="solid"/>
            <a:miter lim="800000"/>
            <a:tailEnd type="triangle"/>
          </a:ln>
          <a:effectLst/>
        </p:spPr>
      </p:cxnSp>
      <p:cxnSp>
        <p:nvCxnSpPr>
          <p:cNvPr id="12" name="Straight Arrow Connector 11">
            <a:extLst>
              <a:ext uri="{FF2B5EF4-FFF2-40B4-BE49-F238E27FC236}">
                <a16:creationId xmlns:a16="http://schemas.microsoft.com/office/drawing/2014/main" id="{1E902EBB-4DA4-4A66-965C-851DBD61BCE8}"/>
              </a:ext>
            </a:extLst>
          </p:cNvPr>
          <p:cNvCxnSpPr>
            <a:stCxn id="5" idx="3"/>
            <a:endCxn id="10" idx="1"/>
          </p:cNvCxnSpPr>
          <p:nvPr/>
        </p:nvCxnSpPr>
        <p:spPr>
          <a:xfrm>
            <a:off x="2506036" y="403080"/>
            <a:ext cx="151817" cy="524"/>
          </a:xfrm>
          <a:prstGeom prst="straightConnector1">
            <a:avLst/>
          </a:prstGeom>
          <a:noFill/>
          <a:ln w="6350" cap="flat" cmpd="sng" algn="ctr">
            <a:solidFill>
              <a:schemeClr val="accent6"/>
            </a:solidFill>
            <a:prstDash val="solid"/>
            <a:miter lim="800000"/>
            <a:tailEnd type="triangle"/>
          </a:ln>
          <a:effectLst/>
        </p:spPr>
      </p:cxnSp>
      <p:cxnSp>
        <p:nvCxnSpPr>
          <p:cNvPr id="13" name="Straight Arrow Connector 12">
            <a:extLst>
              <a:ext uri="{FF2B5EF4-FFF2-40B4-BE49-F238E27FC236}">
                <a16:creationId xmlns:a16="http://schemas.microsoft.com/office/drawing/2014/main" id="{B95E5FEB-5269-4541-B58E-2F7517BD074A}"/>
              </a:ext>
            </a:extLst>
          </p:cNvPr>
          <p:cNvCxnSpPr>
            <a:stCxn id="10" idx="3"/>
            <a:endCxn id="8" idx="1"/>
          </p:cNvCxnSpPr>
          <p:nvPr/>
        </p:nvCxnSpPr>
        <p:spPr>
          <a:xfrm flipV="1">
            <a:off x="3682852" y="403080"/>
            <a:ext cx="151818" cy="524"/>
          </a:xfrm>
          <a:prstGeom prst="straightConnector1">
            <a:avLst/>
          </a:prstGeom>
          <a:noFill/>
          <a:ln w="6350" cap="flat" cmpd="sng" algn="ctr">
            <a:solidFill>
              <a:schemeClr val="accent6"/>
            </a:solidFill>
            <a:prstDash val="solid"/>
            <a:miter lim="800000"/>
            <a:tailEnd type="triangle"/>
          </a:ln>
          <a:effectLst/>
        </p:spPr>
      </p:cxnSp>
      <p:cxnSp>
        <p:nvCxnSpPr>
          <p:cNvPr id="14" name="Straight Arrow Connector 13">
            <a:extLst>
              <a:ext uri="{FF2B5EF4-FFF2-40B4-BE49-F238E27FC236}">
                <a16:creationId xmlns:a16="http://schemas.microsoft.com/office/drawing/2014/main" id="{B4CFA413-DA40-4898-86A5-A08C689C0B34}"/>
              </a:ext>
            </a:extLst>
          </p:cNvPr>
          <p:cNvCxnSpPr>
            <a:stCxn id="8" idx="3"/>
            <a:endCxn id="9" idx="1"/>
          </p:cNvCxnSpPr>
          <p:nvPr/>
        </p:nvCxnSpPr>
        <p:spPr>
          <a:xfrm>
            <a:off x="4859669" y="403080"/>
            <a:ext cx="151817" cy="0"/>
          </a:xfrm>
          <a:prstGeom prst="straightConnector1">
            <a:avLst/>
          </a:prstGeom>
          <a:noFill/>
          <a:ln w="6350" cap="flat" cmpd="sng" algn="ctr">
            <a:solidFill>
              <a:schemeClr val="accent6"/>
            </a:solidFill>
            <a:prstDash val="solid"/>
            <a:miter lim="800000"/>
            <a:tailEnd type="triangle"/>
          </a:ln>
          <a:effectLst/>
        </p:spPr>
      </p:cxnSp>
      <p:cxnSp>
        <p:nvCxnSpPr>
          <p:cNvPr id="15" name="Straight Arrow Connector 14">
            <a:extLst>
              <a:ext uri="{FF2B5EF4-FFF2-40B4-BE49-F238E27FC236}">
                <a16:creationId xmlns:a16="http://schemas.microsoft.com/office/drawing/2014/main" id="{1050CE74-6CD0-4D7D-A726-31DE76504070}"/>
              </a:ext>
            </a:extLst>
          </p:cNvPr>
          <p:cNvCxnSpPr>
            <a:cxnSpLocks/>
            <a:stCxn id="9" idx="3"/>
          </p:cNvCxnSpPr>
          <p:nvPr/>
        </p:nvCxnSpPr>
        <p:spPr>
          <a:xfrm flipV="1">
            <a:off x="6036485" y="400741"/>
            <a:ext cx="151816" cy="2339"/>
          </a:xfrm>
          <a:prstGeom prst="straightConnector1">
            <a:avLst/>
          </a:prstGeom>
          <a:noFill/>
          <a:ln w="6350" cap="flat" cmpd="sng" algn="ctr">
            <a:solidFill>
              <a:schemeClr val="accent6"/>
            </a:solidFill>
            <a:prstDash val="solid"/>
            <a:miter lim="800000"/>
            <a:tailEnd type="triangle"/>
          </a:ln>
          <a:effectLst/>
        </p:spPr>
      </p:cxnSp>
      <p:cxnSp>
        <p:nvCxnSpPr>
          <p:cNvPr id="16" name="Straight Arrow Connector 15">
            <a:extLst>
              <a:ext uri="{FF2B5EF4-FFF2-40B4-BE49-F238E27FC236}">
                <a16:creationId xmlns:a16="http://schemas.microsoft.com/office/drawing/2014/main" id="{062A4739-01A4-4773-9C73-620A517DAE75}"/>
              </a:ext>
            </a:extLst>
          </p:cNvPr>
          <p:cNvCxnSpPr>
            <a:cxnSpLocks/>
            <a:endCxn id="7" idx="1"/>
          </p:cNvCxnSpPr>
          <p:nvPr/>
        </p:nvCxnSpPr>
        <p:spPr>
          <a:xfrm>
            <a:off x="6899402" y="400743"/>
            <a:ext cx="151815" cy="2337"/>
          </a:xfrm>
          <a:prstGeom prst="straightConnector1">
            <a:avLst/>
          </a:prstGeom>
          <a:noFill/>
          <a:ln w="6350" cap="flat" cmpd="sng" algn="ctr">
            <a:solidFill>
              <a:schemeClr val="accent6"/>
            </a:solidFill>
            <a:prstDash val="solid"/>
            <a:miter lim="800000"/>
            <a:tailEnd type="triangle"/>
          </a:ln>
          <a:effectLst/>
        </p:spPr>
      </p:cxnSp>
      <p:cxnSp>
        <p:nvCxnSpPr>
          <p:cNvPr id="17" name="Straight Arrow Connector 16">
            <a:extLst>
              <a:ext uri="{FF2B5EF4-FFF2-40B4-BE49-F238E27FC236}">
                <a16:creationId xmlns:a16="http://schemas.microsoft.com/office/drawing/2014/main" id="{D746287E-CF8A-42E2-B732-DEA7EAE0C9D6}"/>
              </a:ext>
            </a:extLst>
          </p:cNvPr>
          <p:cNvCxnSpPr>
            <a:stCxn id="7" idx="3"/>
            <a:endCxn id="6" idx="1"/>
          </p:cNvCxnSpPr>
          <p:nvPr/>
        </p:nvCxnSpPr>
        <p:spPr>
          <a:xfrm>
            <a:off x="7722313" y="403080"/>
            <a:ext cx="151817" cy="0"/>
          </a:xfrm>
          <a:prstGeom prst="straightConnector1">
            <a:avLst/>
          </a:prstGeom>
          <a:noFill/>
          <a:ln w="6350" cap="flat" cmpd="sng" algn="ctr">
            <a:solidFill>
              <a:schemeClr val="accent6"/>
            </a:solidFill>
            <a:prstDash val="solid"/>
            <a:miter lim="800000"/>
            <a:tailEnd type="triangle"/>
          </a:ln>
          <a:effectLst/>
        </p:spPr>
      </p:cxnSp>
      <p:sp>
        <p:nvSpPr>
          <p:cNvPr id="18" name="TextBox 17">
            <a:extLst>
              <a:ext uri="{FF2B5EF4-FFF2-40B4-BE49-F238E27FC236}">
                <a16:creationId xmlns:a16="http://schemas.microsoft.com/office/drawing/2014/main" id="{BE85280D-56CA-4113-87F2-82F4FFBF00B9}"/>
              </a:ext>
            </a:extLst>
          </p:cNvPr>
          <p:cNvSpPr txBox="1"/>
          <p:nvPr/>
        </p:nvSpPr>
        <p:spPr>
          <a:xfrm>
            <a:off x="6188301" y="169907"/>
            <a:ext cx="692362" cy="466344"/>
          </a:xfrm>
          <a:prstGeom prst="rect">
            <a:avLst/>
          </a:prstGeom>
          <a:solidFill>
            <a:srgbClr val="FFFF00"/>
          </a:solidFill>
          <a:ln w="28575" cap="flat" cmpd="sng" algn="ctr">
            <a:solidFill>
              <a:sysClr val="windowText" lastClr="000000"/>
            </a:solidFill>
            <a:prstDash val="solid"/>
            <a:miter lim="800000"/>
          </a:ln>
          <a:effectLst/>
        </p:spPr>
        <p:txBody>
          <a:bodyPr wrap="square" rtlCol="0" anchor="ctr" anchorCtr="0">
            <a:noAutofit/>
          </a:bodyPr>
          <a:lstStyle/>
          <a:p>
            <a:pPr algn="ctr" eaLnBrk="1" fontAlgn="auto" hangingPunct="1">
              <a:spcBef>
                <a:spcPts val="0"/>
              </a:spcBef>
              <a:spcAft>
                <a:spcPts val="0"/>
              </a:spcAft>
              <a:defRPr/>
            </a:pPr>
            <a:r>
              <a:rPr lang="en-US" sz="800" b="1" kern="0" dirty="0">
                <a:solidFill>
                  <a:prstClr val="black"/>
                </a:solidFill>
                <a:latin typeface="+mj-lt"/>
                <a:ea typeface="+mn-ea"/>
              </a:rPr>
              <a:t>RM in Industry</a:t>
            </a:r>
          </a:p>
        </p:txBody>
      </p:sp>
      <p:sp>
        <p:nvSpPr>
          <p:cNvPr id="20" name="Slide Number Placeholder 19">
            <a:extLst>
              <a:ext uri="{FF2B5EF4-FFF2-40B4-BE49-F238E27FC236}">
                <a16:creationId xmlns:a16="http://schemas.microsoft.com/office/drawing/2014/main" id="{7A2452C3-6BF3-47C3-8440-E694A61F3745}"/>
              </a:ext>
            </a:extLst>
          </p:cNvPr>
          <p:cNvSpPr>
            <a:spLocks noGrp="1"/>
          </p:cNvSpPr>
          <p:nvPr>
            <p:ph type="sldNum" sz="quarter" idx="12"/>
          </p:nvPr>
        </p:nvSpPr>
        <p:spPr/>
        <p:txBody>
          <a:bodyPr/>
          <a:lstStyle/>
          <a:p>
            <a:fld id="{C9D8F22C-A67B-4325-BDBD-3581FF6E0E6F}" type="slidenum">
              <a:rPr lang="en-US" smtClean="0"/>
              <a:t>1</a:t>
            </a:fld>
            <a:endParaRPr lang="en-US"/>
          </a:p>
        </p:txBody>
      </p:sp>
      <p:sp>
        <p:nvSpPr>
          <p:cNvPr id="21" name="Footer Placeholder 20">
            <a:extLst>
              <a:ext uri="{FF2B5EF4-FFF2-40B4-BE49-F238E27FC236}">
                <a16:creationId xmlns:a16="http://schemas.microsoft.com/office/drawing/2014/main" id="{3D9687F7-6D8A-4D5C-9ACC-EA091E948E1C}"/>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grpSp>
        <p:nvGrpSpPr>
          <p:cNvPr id="35" name="Group 34">
            <a:extLst>
              <a:ext uri="{FF2B5EF4-FFF2-40B4-BE49-F238E27FC236}">
                <a16:creationId xmlns:a16="http://schemas.microsoft.com/office/drawing/2014/main" id="{DE21DF7F-7851-40E3-B3D4-3451447F29BD}"/>
              </a:ext>
            </a:extLst>
          </p:cNvPr>
          <p:cNvGrpSpPr/>
          <p:nvPr/>
        </p:nvGrpSpPr>
        <p:grpSpPr>
          <a:xfrm>
            <a:off x="634962" y="4621530"/>
            <a:ext cx="7880388" cy="952500"/>
            <a:chOff x="634962" y="4621530"/>
            <a:chExt cx="7880388" cy="952500"/>
          </a:xfrm>
        </p:grpSpPr>
        <p:pic>
          <p:nvPicPr>
            <p:cNvPr id="24" name="Graphic 23">
              <a:extLst>
                <a:ext uri="{FF2B5EF4-FFF2-40B4-BE49-F238E27FC236}">
                  <a16:creationId xmlns:a16="http://schemas.microsoft.com/office/drawing/2014/main" id="{674E5BB7-F0B7-488C-BEF3-C2FC35F8040D}"/>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34962" y="4621530"/>
              <a:ext cx="952500" cy="952500"/>
            </a:xfrm>
            <a:prstGeom prst="rect">
              <a:avLst/>
            </a:prstGeom>
          </p:spPr>
        </p:pic>
        <p:pic>
          <p:nvPicPr>
            <p:cNvPr id="26" name="Graphic 25">
              <a:extLst>
                <a:ext uri="{FF2B5EF4-FFF2-40B4-BE49-F238E27FC236}">
                  <a16:creationId xmlns:a16="http://schemas.microsoft.com/office/drawing/2014/main" id="{094CC35C-9FB2-4A4C-93C0-2B960E2C92DB}"/>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371697" y="4621530"/>
              <a:ext cx="952500" cy="952500"/>
            </a:xfrm>
            <a:prstGeom prst="rect">
              <a:avLst/>
            </a:prstGeom>
          </p:spPr>
        </p:pic>
        <p:pic>
          <p:nvPicPr>
            <p:cNvPr id="28" name="Graphic 27">
              <a:extLst>
                <a:ext uri="{FF2B5EF4-FFF2-40B4-BE49-F238E27FC236}">
                  <a16:creationId xmlns:a16="http://schemas.microsoft.com/office/drawing/2014/main" id="{E65ECBC9-ED2C-49F4-AD14-B2678C3B4E1B}"/>
                </a:ext>
              </a:extLst>
            </p:cNvPr>
            <p:cNvPicPr>
              <a:picLocks noChangeAspect="1"/>
            </p:cNvPicPr>
            <p:nvPr/>
          </p:nvPicPr>
          <p:blipFill rotWithShape="1">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12080"/>
            <a:stretch/>
          </p:blipFill>
          <p:spPr>
            <a:xfrm>
              <a:off x="4108432" y="4736592"/>
              <a:ext cx="952500" cy="837438"/>
            </a:xfrm>
            <a:prstGeom prst="rect">
              <a:avLst/>
            </a:prstGeom>
          </p:spPr>
        </p:pic>
        <p:pic>
          <p:nvPicPr>
            <p:cNvPr id="30" name="Graphic 29">
              <a:extLst>
                <a:ext uri="{FF2B5EF4-FFF2-40B4-BE49-F238E27FC236}">
                  <a16:creationId xmlns:a16="http://schemas.microsoft.com/office/drawing/2014/main" id="{843C1856-4F0A-46BC-AC9E-1341817050E0}"/>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7562850" y="4621530"/>
              <a:ext cx="952500" cy="952500"/>
            </a:xfrm>
            <a:prstGeom prst="rect">
              <a:avLst/>
            </a:prstGeom>
          </p:spPr>
        </p:pic>
        <p:pic>
          <p:nvPicPr>
            <p:cNvPr id="34" name="Graphic 33">
              <a:extLst>
                <a:ext uri="{FF2B5EF4-FFF2-40B4-BE49-F238E27FC236}">
                  <a16:creationId xmlns:a16="http://schemas.microsoft.com/office/drawing/2014/main" id="{50B16EF0-EC5D-4EEF-AC5F-6F3FEB7C040C}"/>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5845167" y="4831080"/>
              <a:ext cx="933450" cy="742950"/>
            </a:xfrm>
            <a:prstGeom prst="rect">
              <a:avLst/>
            </a:prstGeom>
          </p:spPr>
        </p:pic>
      </p:grpSp>
    </p:spTree>
    <p:extLst>
      <p:ext uri="{BB962C8B-B14F-4D97-AF65-F5344CB8AC3E}">
        <p14:creationId xmlns:p14="http://schemas.microsoft.com/office/powerpoint/2010/main" val="187364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l="-17000" r="-17000"/>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9D09B2C-8B74-46B1-8A3D-9DB8083CAE9B}"/>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3" name="Slide Number Placeholder 2">
            <a:extLst>
              <a:ext uri="{FF2B5EF4-FFF2-40B4-BE49-F238E27FC236}">
                <a16:creationId xmlns:a16="http://schemas.microsoft.com/office/drawing/2014/main" id="{47AF5100-002D-460A-B48F-A7BD53934C72}"/>
              </a:ext>
            </a:extLst>
          </p:cNvPr>
          <p:cNvSpPr>
            <a:spLocks noGrp="1"/>
          </p:cNvSpPr>
          <p:nvPr>
            <p:ph type="sldNum" sz="quarter" idx="12"/>
          </p:nvPr>
        </p:nvSpPr>
        <p:spPr/>
        <p:txBody>
          <a:bodyPr/>
          <a:lstStyle/>
          <a:p>
            <a:fld id="{C9D8F22C-A67B-4325-BDBD-3581FF6E0E6F}" type="slidenum">
              <a:rPr lang="en-US" smtClean="0"/>
              <a:t>10</a:t>
            </a:fld>
            <a:endParaRPr lang="en-US"/>
          </a:p>
        </p:txBody>
      </p:sp>
      <p:grpSp>
        <p:nvGrpSpPr>
          <p:cNvPr id="6" name="Group 5">
            <a:extLst>
              <a:ext uri="{FF2B5EF4-FFF2-40B4-BE49-F238E27FC236}">
                <a16:creationId xmlns:a16="http://schemas.microsoft.com/office/drawing/2014/main" id="{B14C57A5-59A9-4F7F-A12B-5192B1600B88}"/>
              </a:ext>
            </a:extLst>
          </p:cNvPr>
          <p:cNvGrpSpPr/>
          <p:nvPr/>
        </p:nvGrpSpPr>
        <p:grpSpPr>
          <a:xfrm>
            <a:off x="1091543" y="1256012"/>
            <a:ext cx="6960914" cy="4345976"/>
            <a:chOff x="533400" y="702601"/>
            <a:chExt cx="6960914" cy="4345976"/>
          </a:xfrm>
        </p:grpSpPr>
        <p:pic>
          <p:nvPicPr>
            <p:cNvPr id="4" name="Picture 2">
              <a:extLst>
                <a:ext uri="{FF2B5EF4-FFF2-40B4-BE49-F238E27FC236}">
                  <a16:creationId xmlns:a16="http://schemas.microsoft.com/office/drawing/2014/main" id="{34E80CBA-9CF0-4167-80FB-69917D3D4F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702601"/>
              <a:ext cx="4786745" cy="4345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a:extLst>
                <a:ext uri="{FF2B5EF4-FFF2-40B4-BE49-F238E27FC236}">
                  <a16:creationId xmlns:a16="http://schemas.microsoft.com/office/drawing/2014/main" id="{5FC4C746-725E-4D8D-A7A4-0309C8FFB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1189" y="1828800"/>
              <a:ext cx="2143125" cy="978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657676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7077-C32F-47D4-AE8A-C8718274BEAB}"/>
              </a:ext>
            </a:extLst>
          </p:cNvPr>
          <p:cNvSpPr>
            <a:spLocks noGrp="1"/>
          </p:cNvSpPr>
          <p:nvPr>
            <p:ph type="title"/>
          </p:nvPr>
        </p:nvSpPr>
        <p:spPr/>
        <p:txBody>
          <a:bodyPr/>
          <a:lstStyle/>
          <a:p>
            <a:r>
              <a:rPr lang="en-US" dirty="0"/>
              <a:t>Prevention</a:t>
            </a:r>
          </a:p>
        </p:txBody>
      </p:sp>
      <p:sp>
        <p:nvSpPr>
          <p:cNvPr id="3" name="Content Placeholder 2">
            <a:extLst>
              <a:ext uri="{FF2B5EF4-FFF2-40B4-BE49-F238E27FC236}">
                <a16:creationId xmlns:a16="http://schemas.microsoft.com/office/drawing/2014/main" id="{FDA9F431-832C-4642-A0EC-293F1AE984B1}"/>
              </a:ext>
            </a:extLst>
          </p:cNvPr>
          <p:cNvSpPr>
            <a:spLocks noGrp="1"/>
          </p:cNvSpPr>
          <p:nvPr>
            <p:ph idx="1"/>
          </p:nvPr>
        </p:nvSpPr>
        <p:spPr/>
        <p:txBody>
          <a:bodyPr/>
          <a:lstStyle/>
          <a:p>
            <a:r>
              <a:rPr lang="en-US" dirty="0"/>
              <a:t>Industry Codes, Standards, and Guidelines</a:t>
            </a:r>
          </a:p>
          <a:p>
            <a:pPr lvl="1"/>
            <a:r>
              <a:rPr lang="en-US" dirty="0"/>
              <a:t>Canadian Electrical Code (CEC)</a:t>
            </a:r>
          </a:p>
          <a:p>
            <a:pPr lvl="1"/>
            <a:r>
              <a:rPr lang="en-US" dirty="0"/>
              <a:t>Provincial Safety Codes &amp; Municipal Inspection Authorities</a:t>
            </a:r>
          </a:p>
          <a:p>
            <a:pPr lvl="1"/>
            <a:r>
              <a:rPr lang="en-US" dirty="0"/>
              <a:t>Industry Standards</a:t>
            </a:r>
          </a:p>
          <a:p>
            <a:pPr lvl="2"/>
            <a:r>
              <a:rPr lang="en-US" dirty="0"/>
              <a:t>IEEE – Several thousand</a:t>
            </a:r>
          </a:p>
          <a:p>
            <a:pPr lvl="2"/>
            <a:r>
              <a:rPr lang="en-US" dirty="0"/>
              <a:t>ANSI, NEMA, IEC – Industry Associations</a:t>
            </a:r>
          </a:p>
          <a:p>
            <a:r>
              <a:rPr lang="en-US" dirty="0"/>
              <a:t>Consumer Protections</a:t>
            </a:r>
          </a:p>
          <a:p>
            <a:pPr lvl="1"/>
            <a:r>
              <a:rPr lang="en-US" dirty="0"/>
              <a:t>CSA, </a:t>
            </a:r>
            <a:r>
              <a:rPr lang="en-US" dirty="0" err="1"/>
              <a:t>ULc</a:t>
            </a:r>
            <a:r>
              <a:rPr lang="en-US" dirty="0"/>
              <a:t>, CE</a:t>
            </a:r>
          </a:p>
          <a:p>
            <a:r>
              <a:rPr lang="en-US" dirty="0"/>
              <a:t>Trade Qualifications</a:t>
            </a:r>
          </a:p>
          <a:p>
            <a:pPr lvl="1"/>
            <a:r>
              <a:rPr lang="en-US" dirty="0"/>
              <a:t>Provincial Registration Authorities</a:t>
            </a:r>
          </a:p>
          <a:p>
            <a:pPr lvl="1"/>
            <a:r>
              <a:rPr lang="en-US" dirty="0"/>
              <a:t>APEGA</a:t>
            </a:r>
          </a:p>
        </p:txBody>
      </p:sp>
      <p:sp>
        <p:nvSpPr>
          <p:cNvPr id="4" name="Footer Placeholder 3">
            <a:extLst>
              <a:ext uri="{FF2B5EF4-FFF2-40B4-BE49-F238E27FC236}">
                <a16:creationId xmlns:a16="http://schemas.microsoft.com/office/drawing/2014/main" id="{9C0165C0-99B0-4553-BEDD-FFBEBFAB0262}"/>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5" name="Slide Number Placeholder 4">
            <a:extLst>
              <a:ext uri="{FF2B5EF4-FFF2-40B4-BE49-F238E27FC236}">
                <a16:creationId xmlns:a16="http://schemas.microsoft.com/office/drawing/2014/main" id="{DA9F1E11-7DCA-4E94-A25B-0C8359357515}"/>
              </a:ext>
            </a:extLst>
          </p:cNvPr>
          <p:cNvSpPr>
            <a:spLocks noGrp="1"/>
          </p:cNvSpPr>
          <p:nvPr>
            <p:ph type="sldNum" sz="quarter" idx="12"/>
          </p:nvPr>
        </p:nvSpPr>
        <p:spPr/>
        <p:txBody>
          <a:bodyPr/>
          <a:lstStyle/>
          <a:p>
            <a:fld id="{C9D8F22C-A67B-4325-BDBD-3581FF6E0E6F}" type="slidenum">
              <a:rPr lang="en-US" smtClean="0"/>
              <a:t>11</a:t>
            </a:fld>
            <a:endParaRPr lang="en-US"/>
          </a:p>
        </p:txBody>
      </p:sp>
    </p:spTree>
    <p:extLst>
      <p:ext uri="{BB962C8B-B14F-4D97-AF65-F5344CB8AC3E}">
        <p14:creationId xmlns:p14="http://schemas.microsoft.com/office/powerpoint/2010/main" val="288728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68D9-5E99-4871-9870-81EE28ECECEB}"/>
              </a:ext>
            </a:extLst>
          </p:cNvPr>
          <p:cNvSpPr>
            <a:spLocks noGrp="1"/>
          </p:cNvSpPr>
          <p:nvPr>
            <p:ph type="title"/>
          </p:nvPr>
        </p:nvSpPr>
        <p:spPr/>
        <p:txBody>
          <a:bodyPr/>
          <a:lstStyle/>
          <a:p>
            <a:r>
              <a:rPr lang="en-US" dirty="0"/>
              <a:t>Electrical Arc Flash</a:t>
            </a:r>
          </a:p>
        </p:txBody>
      </p:sp>
      <p:sp>
        <p:nvSpPr>
          <p:cNvPr id="3" name="Text Placeholder 2">
            <a:extLst>
              <a:ext uri="{FF2B5EF4-FFF2-40B4-BE49-F238E27FC236}">
                <a16:creationId xmlns:a16="http://schemas.microsoft.com/office/drawing/2014/main" id="{DF76418C-F099-42EB-9C9C-04F2336B0CCE}"/>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E178902A-04AD-4543-BF76-AAA622130FC3}"/>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5" name="Slide Number Placeholder 4">
            <a:extLst>
              <a:ext uri="{FF2B5EF4-FFF2-40B4-BE49-F238E27FC236}">
                <a16:creationId xmlns:a16="http://schemas.microsoft.com/office/drawing/2014/main" id="{E87C8DA3-1EA4-46CA-9D4D-F63D1B186FB3}"/>
              </a:ext>
            </a:extLst>
          </p:cNvPr>
          <p:cNvSpPr>
            <a:spLocks noGrp="1"/>
          </p:cNvSpPr>
          <p:nvPr>
            <p:ph type="sldNum" sz="quarter" idx="12"/>
          </p:nvPr>
        </p:nvSpPr>
        <p:spPr/>
        <p:txBody>
          <a:bodyPr/>
          <a:lstStyle/>
          <a:p>
            <a:fld id="{C9D8F22C-A67B-4325-BDBD-3581FF6E0E6F}" type="slidenum">
              <a:rPr lang="en-US" smtClean="0"/>
              <a:t>12</a:t>
            </a:fld>
            <a:endParaRPr lang="en-US"/>
          </a:p>
        </p:txBody>
      </p:sp>
    </p:spTree>
    <p:extLst>
      <p:ext uri="{BB962C8B-B14F-4D97-AF65-F5344CB8AC3E}">
        <p14:creationId xmlns:p14="http://schemas.microsoft.com/office/powerpoint/2010/main" val="1902666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5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D7112-D4F5-4DF2-837B-AE25371BF364}"/>
              </a:ext>
            </a:extLst>
          </p:cNvPr>
          <p:cNvSpPr>
            <a:spLocks noGrp="1"/>
          </p:cNvSpPr>
          <p:nvPr>
            <p:ph type="title"/>
          </p:nvPr>
        </p:nvSpPr>
        <p:spPr/>
        <p:txBody>
          <a:bodyPr/>
          <a:lstStyle/>
          <a:p>
            <a:pPr algn="ctr"/>
            <a:r>
              <a:rPr lang="en-US" dirty="0"/>
              <a:t>Arc Flash – Case Study</a:t>
            </a:r>
          </a:p>
        </p:txBody>
      </p:sp>
      <p:sp>
        <p:nvSpPr>
          <p:cNvPr id="3" name="Footer Placeholder 2">
            <a:extLst>
              <a:ext uri="{FF2B5EF4-FFF2-40B4-BE49-F238E27FC236}">
                <a16:creationId xmlns:a16="http://schemas.microsoft.com/office/drawing/2014/main" id="{8896F05B-0C64-4ED0-AC82-4441A52F30EF}"/>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4" name="Slide Number Placeholder 3">
            <a:extLst>
              <a:ext uri="{FF2B5EF4-FFF2-40B4-BE49-F238E27FC236}">
                <a16:creationId xmlns:a16="http://schemas.microsoft.com/office/drawing/2014/main" id="{5E7E3F02-118C-4688-8AB3-2D59D380A4C7}"/>
              </a:ext>
            </a:extLst>
          </p:cNvPr>
          <p:cNvSpPr>
            <a:spLocks noGrp="1"/>
          </p:cNvSpPr>
          <p:nvPr>
            <p:ph type="sldNum" sz="quarter" idx="12"/>
          </p:nvPr>
        </p:nvSpPr>
        <p:spPr/>
        <p:txBody>
          <a:bodyPr/>
          <a:lstStyle/>
          <a:p>
            <a:fld id="{C9D8F22C-A67B-4325-BDBD-3581FF6E0E6F}" type="slidenum">
              <a:rPr lang="en-US" smtClean="0"/>
              <a:t>13</a:t>
            </a:fld>
            <a:endParaRPr lang="en-US"/>
          </a:p>
        </p:txBody>
      </p:sp>
      <p:pic>
        <p:nvPicPr>
          <p:cNvPr id="5" name="Arcflash">
            <a:hlinkClick r:id="" action="ppaction://media"/>
            <a:extLst>
              <a:ext uri="{FF2B5EF4-FFF2-40B4-BE49-F238E27FC236}">
                <a16:creationId xmlns:a16="http://schemas.microsoft.com/office/drawing/2014/main" id="{4850EC1F-AEC0-457C-8CDB-8E33631C4C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47089" y="1496315"/>
            <a:ext cx="5449824" cy="4458944"/>
          </a:xfrm>
          <a:prstGeom prst="rect">
            <a:avLst/>
          </a:prstGeom>
        </p:spPr>
      </p:pic>
    </p:spTree>
    <p:extLst>
      <p:ext uri="{BB962C8B-B14F-4D97-AF65-F5344CB8AC3E}">
        <p14:creationId xmlns:p14="http://schemas.microsoft.com/office/powerpoint/2010/main" val="1374181307"/>
      </p:ext>
    </p:extLst>
  </p:cSld>
  <p:clrMapOvr>
    <a:masterClrMapping/>
  </p:clrMapOvr>
  <p:transition spd="slow">
    <p:push dir="d"/>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5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D7112-D4F5-4DF2-837B-AE25371BF364}"/>
              </a:ext>
            </a:extLst>
          </p:cNvPr>
          <p:cNvSpPr>
            <a:spLocks noGrp="1"/>
          </p:cNvSpPr>
          <p:nvPr>
            <p:ph type="title"/>
          </p:nvPr>
        </p:nvSpPr>
        <p:spPr/>
        <p:txBody>
          <a:bodyPr/>
          <a:lstStyle/>
          <a:p>
            <a:pPr algn="ctr"/>
            <a:r>
              <a:rPr lang="en-US" dirty="0"/>
              <a:t>Arc Flash – Case Study</a:t>
            </a:r>
          </a:p>
        </p:txBody>
      </p:sp>
      <p:sp>
        <p:nvSpPr>
          <p:cNvPr id="3" name="Footer Placeholder 2">
            <a:extLst>
              <a:ext uri="{FF2B5EF4-FFF2-40B4-BE49-F238E27FC236}">
                <a16:creationId xmlns:a16="http://schemas.microsoft.com/office/drawing/2014/main" id="{8896F05B-0C64-4ED0-AC82-4441A52F30EF}"/>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4" name="Slide Number Placeholder 3">
            <a:extLst>
              <a:ext uri="{FF2B5EF4-FFF2-40B4-BE49-F238E27FC236}">
                <a16:creationId xmlns:a16="http://schemas.microsoft.com/office/drawing/2014/main" id="{5E7E3F02-118C-4688-8AB3-2D59D380A4C7}"/>
              </a:ext>
            </a:extLst>
          </p:cNvPr>
          <p:cNvSpPr>
            <a:spLocks noGrp="1"/>
          </p:cNvSpPr>
          <p:nvPr>
            <p:ph type="sldNum" sz="quarter" idx="12"/>
          </p:nvPr>
        </p:nvSpPr>
        <p:spPr/>
        <p:txBody>
          <a:bodyPr/>
          <a:lstStyle/>
          <a:p>
            <a:fld id="{C9D8F22C-A67B-4325-BDBD-3581FF6E0E6F}" type="slidenum">
              <a:rPr lang="en-US" smtClean="0"/>
              <a:t>14</a:t>
            </a:fld>
            <a:endParaRPr lang="en-US"/>
          </a:p>
        </p:txBody>
      </p:sp>
      <p:pic>
        <p:nvPicPr>
          <p:cNvPr id="7" name="480V Arc Demonstration">
            <a:hlinkClick r:id="" action="ppaction://media"/>
            <a:extLst>
              <a:ext uri="{FF2B5EF4-FFF2-40B4-BE49-F238E27FC236}">
                <a16:creationId xmlns:a16="http://schemas.microsoft.com/office/drawing/2014/main" id="{444CC921-7296-4DC0-BBB9-4A69EF93FF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12374" y="1806066"/>
            <a:ext cx="5119253" cy="3839441"/>
          </a:xfrm>
          <a:prstGeom prst="rect">
            <a:avLst/>
          </a:prstGeom>
        </p:spPr>
      </p:pic>
    </p:spTree>
    <p:extLst>
      <p:ext uri="{BB962C8B-B14F-4D97-AF65-F5344CB8AC3E}">
        <p14:creationId xmlns:p14="http://schemas.microsoft.com/office/powerpoint/2010/main" val="3907821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21212">
                <p:cTn id="7" fill="hold" display="0">
                  <p:stCondLst>
                    <p:cond delay="indefinite"/>
                  </p:stCondLst>
                </p:cTn>
                <p:tgtEl>
                  <p:spTgt spid="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4F0B97-3695-4C9A-B7D2-B79F10A1A3BE}"/>
              </a:ext>
            </a:extLst>
          </p:cNvPr>
          <p:cNvSpPr>
            <a:spLocks noGrp="1"/>
          </p:cNvSpPr>
          <p:nvPr>
            <p:ph type="title"/>
          </p:nvPr>
        </p:nvSpPr>
        <p:spPr/>
        <p:txBody>
          <a:bodyPr/>
          <a:lstStyle/>
          <a:p>
            <a:r>
              <a:rPr lang="en-US" dirty="0"/>
              <a:t>Arc Flash - Defined</a:t>
            </a:r>
          </a:p>
        </p:txBody>
      </p:sp>
      <p:sp>
        <p:nvSpPr>
          <p:cNvPr id="7" name="Content Placeholder 6">
            <a:extLst>
              <a:ext uri="{FF2B5EF4-FFF2-40B4-BE49-F238E27FC236}">
                <a16:creationId xmlns:a16="http://schemas.microsoft.com/office/drawing/2014/main" id="{56501BF7-458C-443F-8CA7-C6323B650314}"/>
              </a:ext>
            </a:extLst>
          </p:cNvPr>
          <p:cNvSpPr>
            <a:spLocks noGrp="1"/>
          </p:cNvSpPr>
          <p:nvPr>
            <p:ph idx="1"/>
          </p:nvPr>
        </p:nvSpPr>
        <p:spPr/>
        <p:txBody>
          <a:bodyPr/>
          <a:lstStyle/>
          <a:p>
            <a:r>
              <a:rPr lang="en-US" dirty="0"/>
              <a:t>A sustained short circuit through air.</a:t>
            </a:r>
          </a:p>
          <a:p>
            <a:r>
              <a:rPr lang="en-US" dirty="0"/>
              <a:t>Temperature at point of arc: 20,000 ºC</a:t>
            </a:r>
          </a:p>
          <a:p>
            <a:r>
              <a:rPr lang="en-US" dirty="0"/>
              <a:t>When superheated, air turns to plasma and becomes electrically conductive</a:t>
            </a:r>
          </a:p>
        </p:txBody>
      </p:sp>
      <p:sp>
        <p:nvSpPr>
          <p:cNvPr id="3" name="Footer Placeholder 2">
            <a:extLst>
              <a:ext uri="{FF2B5EF4-FFF2-40B4-BE49-F238E27FC236}">
                <a16:creationId xmlns:a16="http://schemas.microsoft.com/office/drawing/2014/main" id="{C35A32BE-25F2-406C-8F87-30671D21DEFF}"/>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4" name="Slide Number Placeholder 3">
            <a:extLst>
              <a:ext uri="{FF2B5EF4-FFF2-40B4-BE49-F238E27FC236}">
                <a16:creationId xmlns:a16="http://schemas.microsoft.com/office/drawing/2014/main" id="{72B4DBF5-53CC-4BF9-9F50-9D5B8AA21550}"/>
              </a:ext>
            </a:extLst>
          </p:cNvPr>
          <p:cNvSpPr>
            <a:spLocks noGrp="1"/>
          </p:cNvSpPr>
          <p:nvPr>
            <p:ph type="sldNum" sz="quarter" idx="12"/>
          </p:nvPr>
        </p:nvSpPr>
        <p:spPr/>
        <p:txBody>
          <a:bodyPr/>
          <a:lstStyle/>
          <a:p>
            <a:fld id="{C9D8F22C-A67B-4325-BDBD-3581FF6E0E6F}" type="slidenum">
              <a:rPr lang="en-US" smtClean="0"/>
              <a:t>15</a:t>
            </a:fld>
            <a:endParaRPr lang="en-US"/>
          </a:p>
        </p:txBody>
      </p:sp>
    </p:spTree>
    <p:extLst>
      <p:ext uri="{BB962C8B-B14F-4D97-AF65-F5344CB8AC3E}">
        <p14:creationId xmlns:p14="http://schemas.microsoft.com/office/powerpoint/2010/main" val="313322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4F0B97-3695-4C9A-B7D2-B79F10A1A3BE}"/>
              </a:ext>
            </a:extLst>
          </p:cNvPr>
          <p:cNvSpPr>
            <a:spLocks noGrp="1"/>
          </p:cNvSpPr>
          <p:nvPr>
            <p:ph type="title"/>
          </p:nvPr>
        </p:nvSpPr>
        <p:spPr/>
        <p:txBody>
          <a:bodyPr>
            <a:noAutofit/>
          </a:bodyPr>
          <a:lstStyle/>
          <a:p>
            <a:r>
              <a:rPr lang="en-US" altLang="en-US" sz="3200" i="1" dirty="0">
                <a:solidFill>
                  <a:srgbClr val="000000"/>
                </a:solidFill>
              </a:rPr>
              <a:t>Chapter 3.3: The Risk Management System and Elements</a:t>
            </a:r>
          </a:p>
        </p:txBody>
      </p:sp>
      <p:sp>
        <p:nvSpPr>
          <p:cNvPr id="3" name="Footer Placeholder 2">
            <a:extLst>
              <a:ext uri="{FF2B5EF4-FFF2-40B4-BE49-F238E27FC236}">
                <a16:creationId xmlns:a16="http://schemas.microsoft.com/office/drawing/2014/main" id="{C35A32BE-25F2-406C-8F87-30671D21DEFF}"/>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4" name="Slide Number Placeholder 3">
            <a:extLst>
              <a:ext uri="{FF2B5EF4-FFF2-40B4-BE49-F238E27FC236}">
                <a16:creationId xmlns:a16="http://schemas.microsoft.com/office/drawing/2014/main" id="{72B4DBF5-53CC-4BF9-9F50-9D5B8AA21550}"/>
              </a:ext>
            </a:extLst>
          </p:cNvPr>
          <p:cNvSpPr>
            <a:spLocks noGrp="1"/>
          </p:cNvSpPr>
          <p:nvPr>
            <p:ph type="sldNum" sz="quarter" idx="12"/>
          </p:nvPr>
        </p:nvSpPr>
        <p:spPr/>
        <p:txBody>
          <a:bodyPr/>
          <a:lstStyle/>
          <a:p>
            <a:fld id="{C9D8F22C-A67B-4325-BDBD-3581FF6E0E6F}" type="slidenum">
              <a:rPr lang="en-US" smtClean="0"/>
              <a:t>16</a:t>
            </a:fld>
            <a:endParaRPr lang="en-US"/>
          </a:p>
        </p:txBody>
      </p:sp>
      <p:sp>
        <p:nvSpPr>
          <p:cNvPr id="9" name="Rectangle 3">
            <a:extLst>
              <a:ext uri="{FF2B5EF4-FFF2-40B4-BE49-F238E27FC236}">
                <a16:creationId xmlns:a16="http://schemas.microsoft.com/office/drawing/2014/main" id="{AE2D9E00-AC7B-49E5-AD5F-72D735F10F32}"/>
              </a:ext>
            </a:extLst>
          </p:cNvPr>
          <p:cNvSpPr>
            <a:spLocks noChangeArrowheads="1"/>
          </p:cNvSpPr>
          <p:nvPr/>
        </p:nvSpPr>
        <p:spPr bwMode="auto">
          <a:xfrm>
            <a:off x="571500" y="1690689"/>
            <a:ext cx="8001000" cy="4460504"/>
          </a:xfrm>
          <a:prstGeom prst="rect">
            <a:avLst/>
          </a:prstGeom>
          <a:solidFill>
            <a:srgbClr val="FFFFFF"/>
          </a:solidFill>
          <a:ln w="76200" algn="ctr">
            <a:solidFill>
              <a:srgbClr val="3366CC"/>
            </a:solidFill>
            <a:miter lim="800000"/>
            <a:headEnd/>
            <a:tailEnd/>
          </a:ln>
          <a:effectLst/>
        </p:spPr>
        <p:txBody>
          <a:bodyPr/>
          <a:lstStyle>
            <a:lvl1pPr marL="457200" indent="-457200">
              <a:defRPr sz="2400">
                <a:solidFill>
                  <a:schemeClr val="tx1"/>
                </a:solidFill>
                <a:latin typeface="Times New Roman" panose="02020603050405020304" pitchFamily="18" charset="0"/>
                <a:ea typeface="ＭＳ Ｐゴシック" panose="020B0600070205080204" pitchFamily="34" charset="-128"/>
              </a:defRPr>
            </a:lvl1pPr>
            <a:lvl2pPr marL="914400" indent="-457200">
              <a:defRPr sz="2400">
                <a:solidFill>
                  <a:schemeClr val="tx1"/>
                </a:solidFill>
                <a:latin typeface="Times New Roman" panose="02020603050405020304" pitchFamily="18" charset="0"/>
                <a:ea typeface="ＭＳ Ｐゴシック" panose="020B0600070205080204" pitchFamily="34" charset="-128"/>
              </a:defRPr>
            </a:lvl2pPr>
            <a:lvl3pPr marL="1371600" indent="-457200">
              <a:defRPr sz="2400">
                <a:solidFill>
                  <a:schemeClr val="tx1"/>
                </a:solidFill>
                <a:latin typeface="Times New Roman" panose="02020603050405020304" pitchFamily="18" charset="0"/>
                <a:ea typeface="ＭＳ Ｐゴシック" panose="020B0600070205080204" pitchFamily="34" charset="-128"/>
              </a:defRPr>
            </a:lvl3pPr>
            <a:lvl4pPr marL="1828800" indent="-457200">
              <a:defRPr sz="2400">
                <a:solidFill>
                  <a:schemeClr val="tx1"/>
                </a:solidFill>
                <a:latin typeface="Times New Roman" panose="02020603050405020304" pitchFamily="18" charset="0"/>
                <a:ea typeface="ＭＳ Ｐゴシック" panose="020B0600070205080204" pitchFamily="34" charset="-128"/>
              </a:defRPr>
            </a:lvl4pPr>
            <a:lvl5pPr marL="2286000" indent="-457200">
              <a:defRPr sz="2400">
                <a:solidFill>
                  <a:schemeClr val="tx1"/>
                </a:solidFill>
                <a:latin typeface="Times New Roman" panose="02020603050405020304" pitchFamily="18" charset="0"/>
                <a:ea typeface="ＭＳ Ｐゴシック" panose="020B0600070205080204" pitchFamily="34" charset="-128"/>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fontAlgn="base">
              <a:lnSpc>
                <a:spcPct val="110000"/>
              </a:lnSpc>
              <a:spcBef>
                <a:spcPct val="20000"/>
              </a:spcBef>
              <a:spcAft>
                <a:spcPct val="0"/>
              </a:spcAft>
              <a:buClr>
                <a:srgbClr val="000000"/>
              </a:buClr>
              <a:buFont typeface="Wingdings" panose="05000000000000000000" pitchFamily="2" charset="2"/>
              <a:buNone/>
            </a:pPr>
            <a:r>
              <a:rPr lang="en-US" altLang="en-US" sz="1800" b="1" dirty="0">
                <a:solidFill>
                  <a:srgbClr val="000000"/>
                </a:solidFill>
                <a:latin typeface="+mn-lt"/>
              </a:rPr>
              <a:t>Risk Management System (APEGA Model):</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b="1" dirty="0">
                <a:solidFill>
                  <a:srgbClr val="000000"/>
                </a:solidFill>
                <a:latin typeface="+mn-lt"/>
              </a:rPr>
              <a:t>Management Leadership, Commitment and Accountability.</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b="1" dirty="0">
                <a:solidFill>
                  <a:srgbClr val="000000"/>
                </a:solidFill>
                <a:latin typeface="+mn-lt"/>
              </a:rPr>
              <a:t>Risk Assessment and Management of Risks.</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n-lt"/>
              </a:rPr>
              <a:t>Community Awareness and Emergency Preparedness.</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n-lt"/>
              </a:rPr>
              <a:t>Management of Change.</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n-lt"/>
              </a:rPr>
              <a:t>Incident Reporting, Investigation, Analysis and Actions.</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n-lt"/>
              </a:rPr>
              <a:t>Program Evaluation and Continuous Improvement. </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b="1" u="sng" dirty="0">
                <a:solidFill>
                  <a:srgbClr val="000000"/>
                </a:solidFill>
                <a:latin typeface="+mn-lt"/>
              </a:rPr>
              <a:t>Design</a:t>
            </a:r>
            <a:r>
              <a:rPr lang="en-US" altLang="en-US" sz="1800" dirty="0">
                <a:solidFill>
                  <a:srgbClr val="000000"/>
                </a:solidFill>
                <a:latin typeface="+mn-lt"/>
              </a:rPr>
              <a:t>, Construction and Start-up.</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b="1" u="sng" dirty="0">
                <a:solidFill>
                  <a:srgbClr val="000000"/>
                </a:solidFill>
                <a:latin typeface="+mn-lt"/>
              </a:rPr>
              <a:t>Operations and Maintenance</a:t>
            </a:r>
            <a:r>
              <a:rPr lang="en-US" altLang="en-US" sz="1800" b="1" dirty="0">
                <a:solidFill>
                  <a:srgbClr val="000000"/>
                </a:solidFill>
                <a:latin typeface="+mn-lt"/>
              </a:rPr>
              <a:t>.</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b="1" dirty="0">
                <a:solidFill>
                  <a:srgbClr val="000000"/>
                </a:solidFill>
                <a:latin typeface="+mn-lt"/>
              </a:rPr>
              <a:t>Employee Competency and Training.</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b="1" dirty="0">
                <a:solidFill>
                  <a:srgbClr val="000000"/>
                </a:solidFill>
                <a:latin typeface="+mn-lt"/>
              </a:rPr>
              <a:t>Contractor Competency and Integration.</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b="1" u="sng" dirty="0">
                <a:solidFill>
                  <a:srgbClr val="000000"/>
                </a:solidFill>
                <a:latin typeface="+mn-lt"/>
              </a:rPr>
              <a:t>Operations and Facilities Information and Documentation</a:t>
            </a:r>
            <a:r>
              <a:rPr lang="en-US" altLang="en-US" sz="1800" b="1" dirty="0">
                <a:solidFill>
                  <a:srgbClr val="000000"/>
                </a:solidFill>
                <a:latin typeface="+mn-lt"/>
              </a:rPr>
              <a:t>.</a:t>
            </a:r>
          </a:p>
        </p:txBody>
      </p:sp>
    </p:spTree>
    <p:extLst>
      <p:ext uri="{BB962C8B-B14F-4D97-AF65-F5344CB8AC3E}">
        <p14:creationId xmlns:p14="http://schemas.microsoft.com/office/powerpoint/2010/main" val="1522363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DDAAA5D5-3873-4AA0-8EBC-140615657D95}"/>
              </a:ext>
            </a:extLst>
          </p:cNvPr>
          <p:cNvSpPr>
            <a:spLocks noChangeArrowheads="1"/>
          </p:cNvSpPr>
          <p:nvPr/>
        </p:nvSpPr>
        <p:spPr bwMode="auto">
          <a:xfrm>
            <a:off x="571500" y="1690689"/>
            <a:ext cx="8001000" cy="4460504"/>
          </a:xfrm>
          <a:prstGeom prst="rect">
            <a:avLst/>
          </a:prstGeom>
          <a:solidFill>
            <a:srgbClr val="FFFFFF"/>
          </a:solidFill>
          <a:ln w="76200" algn="ctr">
            <a:solidFill>
              <a:srgbClr val="3366CC"/>
            </a:solidFill>
            <a:miter lim="800000"/>
            <a:headEnd/>
            <a:tailEnd/>
          </a:ln>
          <a:effectLst/>
        </p:spPr>
        <p:txBody>
          <a:bodyPr/>
          <a:lstStyle>
            <a:lvl1pPr marL="457200" indent="-457200">
              <a:defRPr sz="2400">
                <a:solidFill>
                  <a:schemeClr val="tx1"/>
                </a:solidFill>
                <a:latin typeface="Times New Roman" panose="02020603050405020304" pitchFamily="18" charset="0"/>
                <a:ea typeface="ＭＳ Ｐゴシック" panose="020B0600070205080204" pitchFamily="34" charset="-128"/>
              </a:defRPr>
            </a:lvl1pPr>
            <a:lvl2pPr marL="914400" indent="-457200">
              <a:defRPr sz="2400">
                <a:solidFill>
                  <a:schemeClr val="tx1"/>
                </a:solidFill>
                <a:latin typeface="Times New Roman" panose="02020603050405020304" pitchFamily="18" charset="0"/>
                <a:ea typeface="ＭＳ Ｐゴシック" panose="020B0600070205080204" pitchFamily="34" charset="-128"/>
              </a:defRPr>
            </a:lvl2pPr>
            <a:lvl3pPr marL="1371600" indent="-457200">
              <a:defRPr sz="2400">
                <a:solidFill>
                  <a:schemeClr val="tx1"/>
                </a:solidFill>
                <a:latin typeface="Times New Roman" panose="02020603050405020304" pitchFamily="18" charset="0"/>
                <a:ea typeface="ＭＳ Ｐゴシック" panose="020B0600070205080204" pitchFamily="34" charset="-128"/>
              </a:defRPr>
            </a:lvl3pPr>
            <a:lvl4pPr marL="1828800" indent="-457200">
              <a:defRPr sz="2400">
                <a:solidFill>
                  <a:schemeClr val="tx1"/>
                </a:solidFill>
                <a:latin typeface="Times New Roman" panose="02020603050405020304" pitchFamily="18" charset="0"/>
                <a:ea typeface="ＭＳ Ｐゴシック" panose="020B0600070205080204" pitchFamily="34" charset="-128"/>
              </a:defRPr>
            </a:lvl4pPr>
            <a:lvl5pPr marL="2286000" indent="-457200">
              <a:defRPr sz="2400">
                <a:solidFill>
                  <a:schemeClr val="tx1"/>
                </a:solidFill>
                <a:latin typeface="Times New Roman" panose="02020603050405020304" pitchFamily="18" charset="0"/>
                <a:ea typeface="ＭＳ Ｐゴシック" panose="020B0600070205080204" pitchFamily="34" charset="-128"/>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fontAlgn="base">
              <a:lnSpc>
                <a:spcPct val="110000"/>
              </a:lnSpc>
              <a:spcBef>
                <a:spcPct val="20000"/>
              </a:spcBef>
              <a:spcAft>
                <a:spcPct val="0"/>
              </a:spcAft>
              <a:buClr>
                <a:srgbClr val="000000"/>
              </a:buClr>
              <a:buFont typeface="Wingdings" panose="05000000000000000000" pitchFamily="2" charset="2"/>
              <a:buNone/>
            </a:pPr>
            <a:r>
              <a:rPr lang="en-US" altLang="en-US" sz="1800" b="1" dirty="0">
                <a:solidFill>
                  <a:srgbClr val="000000"/>
                </a:solidFill>
                <a:latin typeface="+mj-lt"/>
              </a:rPr>
              <a:t>Risk Management System (APEGA Model):</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Management Leadership, Commitment and Accountability.</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b="1" dirty="0">
                <a:solidFill>
                  <a:srgbClr val="000000"/>
                </a:solidFill>
                <a:highlight>
                  <a:srgbClr val="FFFF00"/>
                </a:highlight>
                <a:latin typeface="+mj-lt"/>
              </a:rPr>
              <a:t>Risk Assessment </a:t>
            </a:r>
            <a:r>
              <a:rPr lang="en-US" altLang="en-US" sz="1800" dirty="0">
                <a:solidFill>
                  <a:srgbClr val="000000"/>
                </a:solidFill>
                <a:highlight>
                  <a:srgbClr val="FFFF00"/>
                </a:highlight>
                <a:latin typeface="+mj-lt"/>
              </a:rPr>
              <a:t>and Management of Risks.</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Community Awareness and Emergency Preparedness.</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Management of Change.</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Incident Reporting, Investigation, Analysis and Actions.</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Program Evaluation and Continuous Improvement. </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Design, Construction and Start-up.</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Operations and Maintenance.</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Employee Competency and Training.</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Contractor Competency and Integration.</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Operations and Facilities Information and Documentation.</a:t>
            </a:r>
          </a:p>
        </p:txBody>
      </p:sp>
      <p:sp>
        <p:nvSpPr>
          <p:cNvPr id="6" name="Title 5">
            <a:extLst>
              <a:ext uri="{FF2B5EF4-FFF2-40B4-BE49-F238E27FC236}">
                <a16:creationId xmlns:a16="http://schemas.microsoft.com/office/drawing/2014/main" id="{264F0B97-3695-4C9A-B7D2-B79F10A1A3BE}"/>
              </a:ext>
            </a:extLst>
          </p:cNvPr>
          <p:cNvSpPr>
            <a:spLocks noGrp="1"/>
          </p:cNvSpPr>
          <p:nvPr>
            <p:ph type="title"/>
          </p:nvPr>
        </p:nvSpPr>
        <p:spPr/>
        <p:txBody>
          <a:bodyPr>
            <a:noAutofit/>
          </a:bodyPr>
          <a:lstStyle/>
          <a:p>
            <a:r>
              <a:rPr lang="en-US" altLang="en-US" sz="3200" i="1" dirty="0">
                <a:solidFill>
                  <a:srgbClr val="000000"/>
                </a:solidFill>
              </a:rPr>
              <a:t>Chapter 3.3: The Risk Management System and Elements</a:t>
            </a:r>
          </a:p>
        </p:txBody>
      </p:sp>
      <p:sp>
        <p:nvSpPr>
          <p:cNvPr id="3" name="Footer Placeholder 2">
            <a:extLst>
              <a:ext uri="{FF2B5EF4-FFF2-40B4-BE49-F238E27FC236}">
                <a16:creationId xmlns:a16="http://schemas.microsoft.com/office/drawing/2014/main" id="{C35A32BE-25F2-406C-8F87-30671D21DEFF}"/>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4" name="Slide Number Placeholder 3">
            <a:extLst>
              <a:ext uri="{FF2B5EF4-FFF2-40B4-BE49-F238E27FC236}">
                <a16:creationId xmlns:a16="http://schemas.microsoft.com/office/drawing/2014/main" id="{72B4DBF5-53CC-4BF9-9F50-9D5B8AA21550}"/>
              </a:ext>
            </a:extLst>
          </p:cNvPr>
          <p:cNvSpPr>
            <a:spLocks noGrp="1"/>
          </p:cNvSpPr>
          <p:nvPr>
            <p:ph type="sldNum" sz="quarter" idx="12"/>
          </p:nvPr>
        </p:nvSpPr>
        <p:spPr/>
        <p:txBody>
          <a:bodyPr/>
          <a:lstStyle/>
          <a:p>
            <a:fld id="{C9D8F22C-A67B-4325-BDBD-3581FF6E0E6F}" type="slidenum">
              <a:rPr lang="en-US" smtClean="0"/>
              <a:t>17</a:t>
            </a:fld>
            <a:endParaRPr lang="en-US"/>
          </a:p>
        </p:txBody>
      </p:sp>
    </p:spTree>
    <p:extLst>
      <p:ext uri="{BB962C8B-B14F-4D97-AF65-F5344CB8AC3E}">
        <p14:creationId xmlns:p14="http://schemas.microsoft.com/office/powerpoint/2010/main" val="2808381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CBAB9A-3DDB-4B36-96EC-91724B8024FA}"/>
              </a:ext>
            </a:extLst>
          </p:cNvPr>
          <p:cNvSpPr>
            <a:spLocks noGrp="1"/>
          </p:cNvSpPr>
          <p:nvPr>
            <p:ph idx="1"/>
          </p:nvPr>
        </p:nvSpPr>
        <p:spPr/>
        <p:txBody>
          <a:bodyPr>
            <a:normAutofit/>
          </a:bodyPr>
          <a:lstStyle/>
          <a:p>
            <a:pPr>
              <a:spcBef>
                <a:spcPts val="0"/>
              </a:spcBef>
            </a:pPr>
            <a:r>
              <a:rPr lang="en-US" sz="1800" b="1" dirty="0"/>
              <a:t>“How dangerous is this electric stuff, and how close should I be to it?”</a:t>
            </a:r>
          </a:p>
          <a:p>
            <a:pPr>
              <a:spcBef>
                <a:spcPts val="0"/>
              </a:spcBef>
            </a:pPr>
            <a:endParaRPr lang="en-US" sz="1800" b="1" dirty="0"/>
          </a:p>
          <a:p>
            <a:pPr>
              <a:spcBef>
                <a:spcPts val="0"/>
              </a:spcBef>
            </a:pPr>
            <a:endParaRPr lang="en-US" sz="1800" b="1" dirty="0"/>
          </a:p>
          <a:p>
            <a:pPr>
              <a:spcBef>
                <a:spcPts val="0"/>
              </a:spcBef>
            </a:pPr>
            <a:endParaRPr lang="en-US" sz="1800" b="1" dirty="0"/>
          </a:p>
          <a:p>
            <a:pPr>
              <a:spcBef>
                <a:spcPts val="0"/>
              </a:spcBef>
            </a:pPr>
            <a:endParaRPr lang="en-US" sz="1800" b="1" dirty="0"/>
          </a:p>
          <a:p>
            <a:pPr>
              <a:spcBef>
                <a:spcPts val="0"/>
              </a:spcBef>
            </a:pPr>
            <a:endParaRPr lang="en-US" sz="1800" b="1" dirty="0"/>
          </a:p>
          <a:p>
            <a:pPr>
              <a:spcBef>
                <a:spcPts val="0"/>
              </a:spcBef>
            </a:pPr>
            <a:endParaRPr lang="en-US" sz="1800" b="1" dirty="0"/>
          </a:p>
          <a:p>
            <a:pPr>
              <a:spcBef>
                <a:spcPts val="0"/>
              </a:spcBef>
            </a:pPr>
            <a:endParaRPr lang="en-US" sz="1800" b="1" dirty="0"/>
          </a:p>
          <a:p>
            <a:pPr>
              <a:spcBef>
                <a:spcPts val="0"/>
              </a:spcBef>
            </a:pPr>
            <a:endParaRPr lang="en-US" sz="1800" b="1" dirty="0"/>
          </a:p>
          <a:p>
            <a:pPr>
              <a:spcBef>
                <a:spcPts val="0"/>
              </a:spcBef>
            </a:pPr>
            <a:endParaRPr lang="en-US" sz="1800" b="1" dirty="0"/>
          </a:p>
          <a:p>
            <a:pPr>
              <a:spcBef>
                <a:spcPts val="0"/>
              </a:spcBef>
            </a:pPr>
            <a:endParaRPr lang="en-US" sz="1800" b="1" dirty="0"/>
          </a:p>
          <a:p>
            <a:pPr>
              <a:spcBef>
                <a:spcPts val="0"/>
              </a:spcBef>
            </a:pPr>
            <a:endParaRPr lang="en-US" sz="1800" b="1" dirty="0"/>
          </a:p>
          <a:p>
            <a:pPr>
              <a:spcBef>
                <a:spcPts val="0"/>
              </a:spcBef>
              <a:spcAft>
                <a:spcPts val="2400"/>
              </a:spcAft>
            </a:pPr>
            <a:r>
              <a:rPr lang="en-US" sz="1800" dirty="0"/>
              <a:t>The incident energy analysis is </a:t>
            </a:r>
            <a:r>
              <a:rPr lang="en-US" sz="1800" u="sng" dirty="0"/>
              <a:t>the quantification of the energy levels present at a given point </a:t>
            </a:r>
            <a:r>
              <a:rPr lang="en-US" sz="1800" dirty="0"/>
              <a:t>in the electrical system.</a:t>
            </a:r>
          </a:p>
          <a:p>
            <a:pPr>
              <a:spcBef>
                <a:spcPts val="0"/>
              </a:spcBef>
            </a:pPr>
            <a:r>
              <a:rPr lang="en-US" sz="1800" dirty="0"/>
              <a:t>Output from the study:</a:t>
            </a:r>
          </a:p>
          <a:p>
            <a:pPr lvl="1">
              <a:spcBef>
                <a:spcPts val="0"/>
              </a:spcBef>
              <a:spcAft>
                <a:spcPts val="300"/>
              </a:spcAft>
            </a:pPr>
            <a:r>
              <a:rPr lang="en-US" dirty="0"/>
              <a:t>Incident Energy (</a:t>
            </a:r>
            <a:r>
              <a:rPr lang="en-US" dirty="0" err="1"/>
              <a:t>cal</a:t>
            </a:r>
            <a:r>
              <a:rPr lang="en-US" dirty="0"/>
              <a:t>/cm2)</a:t>
            </a:r>
          </a:p>
          <a:p>
            <a:pPr lvl="1">
              <a:spcBef>
                <a:spcPts val="0"/>
              </a:spcBef>
              <a:spcAft>
                <a:spcPts val="2400"/>
              </a:spcAft>
            </a:pPr>
            <a:r>
              <a:rPr lang="en-US" dirty="0"/>
              <a:t>Arc Flash boundary (cm)</a:t>
            </a:r>
          </a:p>
        </p:txBody>
      </p:sp>
      <p:sp>
        <p:nvSpPr>
          <p:cNvPr id="3" name="Footer Placeholder 2">
            <a:extLst>
              <a:ext uri="{FF2B5EF4-FFF2-40B4-BE49-F238E27FC236}">
                <a16:creationId xmlns:a16="http://schemas.microsoft.com/office/drawing/2014/main" id="{279540B2-B014-4F21-818F-A9439B125606}"/>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4" name="Slide Number Placeholder 3">
            <a:extLst>
              <a:ext uri="{FF2B5EF4-FFF2-40B4-BE49-F238E27FC236}">
                <a16:creationId xmlns:a16="http://schemas.microsoft.com/office/drawing/2014/main" id="{932AA05C-D413-4276-826C-ECCB93C0884F}"/>
              </a:ext>
            </a:extLst>
          </p:cNvPr>
          <p:cNvSpPr>
            <a:spLocks noGrp="1"/>
          </p:cNvSpPr>
          <p:nvPr>
            <p:ph type="sldNum" sz="quarter" idx="12"/>
          </p:nvPr>
        </p:nvSpPr>
        <p:spPr/>
        <p:txBody>
          <a:bodyPr/>
          <a:lstStyle/>
          <a:p>
            <a:fld id="{C9D8F22C-A67B-4325-BDBD-3581FF6E0E6F}" type="slidenum">
              <a:rPr lang="en-US" smtClean="0"/>
              <a:t>18</a:t>
            </a:fld>
            <a:endParaRPr lang="en-US"/>
          </a:p>
        </p:txBody>
      </p:sp>
      <p:pic>
        <p:nvPicPr>
          <p:cNvPr id="7" name="Picture 6">
            <a:extLst>
              <a:ext uri="{FF2B5EF4-FFF2-40B4-BE49-F238E27FC236}">
                <a16:creationId xmlns:a16="http://schemas.microsoft.com/office/drawing/2014/main" id="{95A93475-B037-478F-9F1E-7FF218330B7C}"/>
              </a:ext>
            </a:extLst>
          </p:cNvPr>
          <p:cNvPicPr>
            <a:picLocks noChangeAspect="1"/>
          </p:cNvPicPr>
          <p:nvPr/>
        </p:nvPicPr>
        <p:blipFill>
          <a:blip r:embed="rId2"/>
          <a:stretch>
            <a:fillRect/>
          </a:stretch>
        </p:blipFill>
        <p:spPr>
          <a:xfrm>
            <a:off x="1298217" y="1265018"/>
            <a:ext cx="6626225" cy="2579810"/>
          </a:xfrm>
          <a:prstGeom prst="rect">
            <a:avLst/>
          </a:prstGeom>
        </p:spPr>
      </p:pic>
    </p:spTree>
    <p:extLst>
      <p:ext uri="{BB962C8B-B14F-4D97-AF65-F5344CB8AC3E}">
        <p14:creationId xmlns:p14="http://schemas.microsoft.com/office/powerpoint/2010/main" val="3066424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17000" r="-17000"/>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6610403-CB51-400D-80C0-5F2C8CA9E2AF}"/>
              </a:ext>
            </a:extLst>
          </p:cNvPr>
          <p:cNvPicPr>
            <a:picLocks noChangeAspect="1"/>
          </p:cNvPicPr>
          <p:nvPr/>
        </p:nvPicPr>
        <p:blipFill>
          <a:blip r:embed="rId3"/>
          <a:stretch>
            <a:fillRect/>
          </a:stretch>
        </p:blipFill>
        <p:spPr>
          <a:xfrm>
            <a:off x="5114925" y="3772304"/>
            <a:ext cx="4029075" cy="2533650"/>
          </a:xfrm>
          <a:prstGeom prst="rect">
            <a:avLst/>
          </a:prstGeom>
        </p:spPr>
      </p:pic>
      <p:pic>
        <p:nvPicPr>
          <p:cNvPr id="17" name="Picture 16">
            <a:extLst>
              <a:ext uri="{FF2B5EF4-FFF2-40B4-BE49-F238E27FC236}">
                <a16:creationId xmlns:a16="http://schemas.microsoft.com/office/drawing/2014/main" id="{E4A312A8-5E41-443B-9EEC-60ED0A644538}"/>
              </a:ext>
            </a:extLst>
          </p:cNvPr>
          <p:cNvPicPr>
            <a:picLocks noChangeAspect="1"/>
          </p:cNvPicPr>
          <p:nvPr/>
        </p:nvPicPr>
        <p:blipFill>
          <a:blip r:embed="rId4"/>
          <a:stretch>
            <a:fillRect/>
          </a:stretch>
        </p:blipFill>
        <p:spPr>
          <a:xfrm>
            <a:off x="228600" y="152400"/>
            <a:ext cx="4086225" cy="876300"/>
          </a:xfrm>
          <a:prstGeom prst="rect">
            <a:avLst/>
          </a:prstGeom>
        </p:spPr>
      </p:pic>
      <p:pic>
        <p:nvPicPr>
          <p:cNvPr id="18" name="Picture 17">
            <a:extLst>
              <a:ext uri="{FF2B5EF4-FFF2-40B4-BE49-F238E27FC236}">
                <a16:creationId xmlns:a16="http://schemas.microsoft.com/office/drawing/2014/main" id="{6E76A5B1-7C90-4326-82E7-2F8F92960212}"/>
              </a:ext>
            </a:extLst>
          </p:cNvPr>
          <p:cNvPicPr>
            <a:picLocks noChangeAspect="1"/>
          </p:cNvPicPr>
          <p:nvPr/>
        </p:nvPicPr>
        <p:blipFill>
          <a:blip r:embed="rId5"/>
          <a:stretch>
            <a:fillRect/>
          </a:stretch>
        </p:blipFill>
        <p:spPr>
          <a:xfrm>
            <a:off x="230819" y="1143000"/>
            <a:ext cx="5484181" cy="2492810"/>
          </a:xfrm>
          <a:prstGeom prst="rect">
            <a:avLst/>
          </a:prstGeom>
        </p:spPr>
      </p:pic>
      <p:pic>
        <p:nvPicPr>
          <p:cNvPr id="19" name="Picture 18">
            <a:extLst>
              <a:ext uri="{FF2B5EF4-FFF2-40B4-BE49-F238E27FC236}">
                <a16:creationId xmlns:a16="http://schemas.microsoft.com/office/drawing/2014/main" id="{32E29084-3A6F-41A8-A8DC-E6F9576BCBFD}"/>
              </a:ext>
            </a:extLst>
          </p:cNvPr>
          <p:cNvPicPr>
            <a:picLocks noChangeAspect="1"/>
          </p:cNvPicPr>
          <p:nvPr/>
        </p:nvPicPr>
        <p:blipFill rotWithShape="1">
          <a:blip r:embed="rId6"/>
          <a:srcRect t="687"/>
          <a:stretch/>
        </p:blipFill>
        <p:spPr>
          <a:xfrm>
            <a:off x="228601" y="3772304"/>
            <a:ext cx="4419600" cy="3085696"/>
          </a:xfrm>
          <a:prstGeom prst="rect">
            <a:avLst/>
          </a:prstGeom>
        </p:spPr>
      </p:pic>
      <p:sp>
        <p:nvSpPr>
          <p:cNvPr id="20" name="TextBox 19">
            <a:extLst>
              <a:ext uri="{FF2B5EF4-FFF2-40B4-BE49-F238E27FC236}">
                <a16:creationId xmlns:a16="http://schemas.microsoft.com/office/drawing/2014/main" id="{AAD057E3-FE15-4E82-9BA9-82C46567DA5E}"/>
              </a:ext>
            </a:extLst>
          </p:cNvPr>
          <p:cNvSpPr txBox="1"/>
          <p:nvPr/>
        </p:nvSpPr>
        <p:spPr>
          <a:xfrm>
            <a:off x="5029200" y="228600"/>
            <a:ext cx="3200400" cy="461665"/>
          </a:xfrm>
          <a:prstGeom prst="rect">
            <a:avLst/>
          </a:prstGeom>
          <a:noFill/>
        </p:spPr>
        <p:txBody>
          <a:bodyPr wrap="square" rtlCol="0">
            <a:spAutoFit/>
          </a:bodyPr>
          <a:lstStyle/>
          <a:p>
            <a:pPr eaLnBrk="0" fontAlgn="base" hangingPunct="0">
              <a:spcBef>
                <a:spcPct val="0"/>
              </a:spcBef>
              <a:spcAft>
                <a:spcPct val="0"/>
              </a:spcAft>
            </a:pPr>
            <a:r>
              <a:rPr lang="en-US" sz="2400">
                <a:solidFill>
                  <a:srgbClr val="463634"/>
                </a:solidFill>
                <a:latin typeface="Times New Roman" panose="02020603050405020304" pitchFamily="18" charset="0"/>
                <a:ea typeface="ＭＳ Ｐゴシック" panose="020B0600070205080204" pitchFamily="34" charset="-128"/>
              </a:rPr>
              <a:t>This is not on the exam.</a:t>
            </a:r>
          </a:p>
        </p:txBody>
      </p:sp>
      <p:sp>
        <p:nvSpPr>
          <p:cNvPr id="21" name="Rectangle 20">
            <a:extLst>
              <a:ext uri="{FF2B5EF4-FFF2-40B4-BE49-F238E27FC236}">
                <a16:creationId xmlns:a16="http://schemas.microsoft.com/office/drawing/2014/main" id="{2594F3E3-834E-4474-8E0E-41ED0561C0D6}"/>
              </a:ext>
            </a:extLst>
          </p:cNvPr>
          <p:cNvSpPr/>
          <p:nvPr/>
        </p:nvSpPr>
        <p:spPr>
          <a:xfrm>
            <a:off x="4540876" y="639634"/>
            <a:ext cx="4572000" cy="553998"/>
          </a:xfrm>
          <a:prstGeom prst="rect">
            <a:avLst/>
          </a:prstGeom>
        </p:spPr>
        <p:txBody>
          <a:bodyPr>
            <a:spAutoFit/>
          </a:bodyPr>
          <a:lstStyle/>
          <a:p>
            <a:pPr eaLnBrk="0" fontAlgn="base" hangingPunct="0">
              <a:spcBef>
                <a:spcPct val="0"/>
              </a:spcBef>
              <a:spcAft>
                <a:spcPct val="0"/>
              </a:spcAft>
              <a:tabLst>
                <a:tab pos="4756547" algn="l"/>
              </a:tabLst>
            </a:pPr>
            <a:r>
              <a:rPr lang="en-US" sz="1600">
                <a:solidFill>
                  <a:srgbClr val="463634"/>
                </a:solidFill>
                <a:latin typeface="Times New Roman" panose="02020603050405020304" pitchFamily="18" charset="0"/>
                <a:ea typeface="ＭＳ Ｐゴシック" panose="020B0600070205080204" pitchFamily="34" charset="-128"/>
              </a:rPr>
              <a:t>Simplified formula:  </a:t>
            </a:r>
            <a:r>
              <a:rPr lang="en-US" sz="1400">
                <a:solidFill>
                  <a:srgbClr val="463634"/>
                </a:solidFill>
                <a:latin typeface="Times New Roman" panose="02020603050405020304" pitchFamily="18" charset="0"/>
                <a:ea typeface="ＭＳ Ｐゴシック" panose="020B0600070205080204" pitchFamily="34" charset="-128"/>
              </a:rPr>
              <a:t>Incident Energy = </a:t>
            </a:r>
            <a:r>
              <a:rPr lang="en-US" sz="1400" u="sng">
                <a:solidFill>
                  <a:srgbClr val="463634"/>
                </a:solidFill>
                <a:latin typeface="Times New Roman" panose="02020603050405020304" pitchFamily="18" charset="0"/>
                <a:ea typeface="ＭＳ Ｐゴシック" panose="020B0600070205080204" pitchFamily="34" charset="-128"/>
              </a:rPr>
              <a:t>Current * Time</a:t>
            </a:r>
          </a:p>
          <a:p>
            <a:pPr eaLnBrk="0" fontAlgn="base" hangingPunct="0">
              <a:spcBef>
                <a:spcPct val="0"/>
              </a:spcBef>
              <a:spcAft>
                <a:spcPct val="0"/>
              </a:spcAft>
              <a:tabLst>
                <a:tab pos="4756547" algn="l"/>
              </a:tabLst>
            </a:pPr>
            <a:r>
              <a:rPr lang="en-US" sz="1400">
                <a:solidFill>
                  <a:srgbClr val="463634"/>
                </a:solidFill>
                <a:latin typeface="Times New Roman" panose="02020603050405020304" pitchFamily="18" charset="0"/>
                <a:ea typeface="ＭＳ Ｐゴシック" panose="020B0600070205080204" pitchFamily="34" charset="-128"/>
              </a:rPr>
              <a:t>                                                                         Distance</a:t>
            </a:r>
            <a:r>
              <a:rPr lang="en-US" sz="1400" baseline="30000">
                <a:solidFill>
                  <a:srgbClr val="463634"/>
                </a:solidFill>
                <a:latin typeface="Times New Roman" panose="02020603050405020304" pitchFamily="18" charset="0"/>
                <a:ea typeface="ＭＳ Ｐゴシック" panose="020B0600070205080204" pitchFamily="34" charset="-128"/>
              </a:rPr>
              <a:t>2</a:t>
            </a:r>
          </a:p>
        </p:txBody>
      </p:sp>
    </p:spTree>
    <p:extLst>
      <p:ext uri="{BB962C8B-B14F-4D97-AF65-F5344CB8AC3E}">
        <p14:creationId xmlns:p14="http://schemas.microsoft.com/office/powerpoint/2010/main" val="2337683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alphaModFix amt="20000"/>
          </a:blip>
          <a:tile tx="0" ty="0" sx="100000" sy="100000" flip="none" algn="tl"/>
        </a:blipFill>
        <a:effectLst/>
      </p:bgPr>
    </p:bg>
    <p:spTree>
      <p:nvGrpSpPr>
        <p:cNvPr id="1" name=""/>
        <p:cNvGrpSpPr/>
        <p:nvPr/>
      </p:nvGrpSpPr>
      <p:grpSpPr>
        <a:xfrm>
          <a:off x="0" y="0"/>
          <a:ext cx="0" cy="0"/>
          <a:chOff x="0" y="0"/>
          <a:chExt cx="0" cy="0"/>
        </a:xfrm>
      </p:grpSpPr>
      <p:pic>
        <p:nvPicPr>
          <p:cNvPr id="4" name="Picture 3" descr="P2030002">
            <a:extLst>
              <a:ext uri="{FF2B5EF4-FFF2-40B4-BE49-F238E27FC236}">
                <a16:creationId xmlns:a16="http://schemas.microsoft.com/office/drawing/2014/main" id="{67F9BFC5-3CB6-453A-A32D-C8A7E43902B0}"/>
              </a:ext>
            </a:extLst>
          </p:cNvPr>
          <p:cNvPicPr>
            <a:picLocks noChangeAspect="1" noChangeArrowheads="1"/>
          </p:cNvPicPr>
          <p:nvPr/>
        </p:nvPicPr>
        <p:blipFill>
          <a:blip r:embed="rId3" cstate="print"/>
          <a:stretch>
            <a:fillRect/>
          </a:stretch>
        </p:blipFill>
        <p:spPr bwMode="auto">
          <a:xfrm>
            <a:off x="921308" y="640822"/>
            <a:ext cx="3394482" cy="2545862"/>
          </a:xfrm>
          <a:prstGeom prst="rect">
            <a:avLst/>
          </a:prstGeom>
          <a:noFill/>
        </p:spPr>
      </p:pic>
      <p:pic>
        <p:nvPicPr>
          <p:cNvPr id="6" name="Picture 4" descr="pic17086">
            <a:extLst>
              <a:ext uri="{FF2B5EF4-FFF2-40B4-BE49-F238E27FC236}">
                <a16:creationId xmlns:a16="http://schemas.microsoft.com/office/drawing/2014/main" id="{6AFF2E46-08DE-4550-B904-42E8F385BD8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26277" y="3668342"/>
            <a:ext cx="3390956" cy="25432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91B6081D-D3E8-4209-B85B-EB1C655A627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68410" y="1111170"/>
            <a:ext cx="828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IMG_1705 (Large).jpg">
            <a:extLst>
              <a:ext uri="{FF2B5EF4-FFF2-40B4-BE49-F238E27FC236}">
                <a16:creationId xmlns:a16="http://schemas.microsoft.com/office/drawing/2014/main" id="{74B205F4-1DCF-4718-8814-AA73B2391EF4}"/>
              </a:ext>
            </a:extLst>
          </p:cNvPr>
          <p:cNvPicPr>
            <a:picLocks noChangeAspect="1"/>
          </p:cNvPicPr>
          <p:nvPr/>
        </p:nvPicPr>
        <p:blipFill>
          <a:blip r:embed="rId5" cstate="print"/>
          <a:stretch>
            <a:fillRect/>
          </a:stretch>
        </p:blipFill>
        <p:spPr>
          <a:xfrm>
            <a:off x="923071" y="3668343"/>
            <a:ext cx="3390956" cy="2543217"/>
          </a:xfrm>
          <a:prstGeom prst="rect">
            <a:avLst/>
          </a:prstGeom>
        </p:spPr>
      </p:pic>
      <p:cxnSp>
        <p:nvCxnSpPr>
          <p:cNvPr id="14" name="Straight Connector 13">
            <a:extLst>
              <a:ext uri="{FF2B5EF4-FFF2-40B4-BE49-F238E27FC236}">
                <a16:creationId xmlns:a16="http://schemas.microsoft.com/office/drawing/2014/main" id="{28CA55E4-1295-45C8-BA05-5A9E705B749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2270" y="3428998"/>
            <a:ext cx="3141678"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C5794E-A9A1-4A23-AF68-C79A782233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7750" y="3428998"/>
            <a:ext cx="3141678"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Breaker pushed out onto middle of floor [09-26-01-11] ">
            <a:extLst>
              <a:ext uri="{FF2B5EF4-FFF2-40B4-BE49-F238E27FC236}">
                <a16:creationId xmlns:a16="http://schemas.microsoft.com/office/drawing/2014/main" id="{193F41DB-7DAD-4ECD-B282-BD6E754A2413}"/>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826277" y="640822"/>
            <a:ext cx="3404625" cy="255346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DD62F5B-B5F4-4151-A47D-E8D6EE2D85DA}"/>
              </a:ext>
            </a:extLst>
          </p:cNvPr>
          <p:cNvSpPr>
            <a:spLocks noGrp="1"/>
          </p:cNvSpPr>
          <p:nvPr>
            <p:ph type="sldNum" sz="quarter" idx="12"/>
          </p:nvPr>
        </p:nvSpPr>
        <p:spPr>
          <a:xfrm>
            <a:off x="6457950" y="6356351"/>
            <a:ext cx="2057400" cy="365125"/>
          </a:xfrm>
        </p:spPr>
        <p:txBody>
          <a:bodyPr vert="horz" lIns="91440" tIns="45720" rIns="91440" bIns="45720" rtlCol="0" anchor="ctr">
            <a:normAutofit/>
          </a:bodyPr>
          <a:lstStyle/>
          <a:p>
            <a:pPr>
              <a:spcAft>
                <a:spcPts val="600"/>
              </a:spcAft>
            </a:pPr>
            <a:fld id="{C9D8F22C-A67B-4325-BDBD-3581FF6E0E6F}" type="slidenum">
              <a:rPr lang="en-US" sz="1200" smtClean="0"/>
              <a:pPr>
                <a:spcAft>
                  <a:spcPts val="600"/>
                </a:spcAft>
              </a:pPr>
              <a:t>2</a:t>
            </a:fld>
            <a:endParaRPr lang="en-US" sz="1200"/>
          </a:p>
        </p:txBody>
      </p:sp>
      <p:sp>
        <p:nvSpPr>
          <p:cNvPr id="8" name="Footer Placeholder 7">
            <a:extLst>
              <a:ext uri="{FF2B5EF4-FFF2-40B4-BE49-F238E27FC236}">
                <a16:creationId xmlns:a16="http://schemas.microsoft.com/office/drawing/2014/main" id="{4CB5FD7E-7821-4F8F-8447-3C96BFD860EA}"/>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Tree>
    <p:extLst>
      <p:ext uri="{BB962C8B-B14F-4D97-AF65-F5344CB8AC3E}">
        <p14:creationId xmlns:p14="http://schemas.microsoft.com/office/powerpoint/2010/main" val="410669663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5000"/>
            <a:lum/>
          </a:blip>
          <a:srcRect/>
          <a:stretch>
            <a:fillRect l="-17000" r="-17000"/>
          </a:stretch>
        </a:blip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96F05B-0C64-4ED0-AC82-4441A52F30EF}"/>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4" name="Slide Number Placeholder 3">
            <a:extLst>
              <a:ext uri="{FF2B5EF4-FFF2-40B4-BE49-F238E27FC236}">
                <a16:creationId xmlns:a16="http://schemas.microsoft.com/office/drawing/2014/main" id="{5E7E3F02-118C-4688-8AB3-2D59D380A4C7}"/>
              </a:ext>
            </a:extLst>
          </p:cNvPr>
          <p:cNvSpPr>
            <a:spLocks noGrp="1"/>
          </p:cNvSpPr>
          <p:nvPr>
            <p:ph type="sldNum" sz="quarter" idx="12"/>
          </p:nvPr>
        </p:nvSpPr>
        <p:spPr/>
        <p:txBody>
          <a:bodyPr/>
          <a:lstStyle/>
          <a:p>
            <a:fld id="{C9D8F22C-A67B-4325-BDBD-3581FF6E0E6F}" type="slidenum">
              <a:rPr lang="en-US" smtClean="0"/>
              <a:t>20</a:t>
            </a:fld>
            <a:endParaRPr lang="en-US"/>
          </a:p>
        </p:txBody>
      </p:sp>
      <p:pic>
        <p:nvPicPr>
          <p:cNvPr id="6" name="Damage versus time.mpeg">
            <a:hlinkClick r:id="" action="ppaction://media"/>
            <a:extLst>
              <a:ext uri="{FF2B5EF4-FFF2-40B4-BE49-F238E27FC236}">
                <a16:creationId xmlns:a16="http://schemas.microsoft.com/office/drawing/2014/main" id="{9530E193-3DFB-468E-93AB-8BAD4B134DB7}"/>
              </a:ext>
            </a:extLst>
          </p:cNvPr>
          <p:cNvPicPr>
            <a:picLocks noChangeAspect="1"/>
          </p:cNvPicPr>
          <p:nvPr>
            <a:videoFile r:link="rId2"/>
            <p:extLst>
              <p:ext uri="{DAA4B4D4-6D71-4841-9C94-3DE7FCFB9230}">
                <p14:media xmlns:p14="http://schemas.microsoft.com/office/powerpoint/2010/main" r:embed="rId1"/>
              </p:ext>
            </p:extLst>
          </p:nvPr>
        </p:nvPicPr>
        <p:blipFill>
          <a:blip r:embed="rId5" cstate="print"/>
          <a:stretch>
            <a:fillRect/>
          </a:stretch>
        </p:blipFill>
        <p:spPr>
          <a:xfrm>
            <a:off x="2012374" y="1422018"/>
            <a:ext cx="5129600" cy="3497454"/>
          </a:xfrm>
          <a:prstGeom prst="rect">
            <a:avLst/>
          </a:prstGeom>
        </p:spPr>
      </p:pic>
    </p:spTree>
    <p:extLst>
      <p:ext uri="{BB962C8B-B14F-4D97-AF65-F5344CB8AC3E}">
        <p14:creationId xmlns:p14="http://schemas.microsoft.com/office/powerpoint/2010/main" val="4067412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A56973E9-B2CF-4FCC-AF4D-C7BD40FCB9F4}"/>
              </a:ext>
            </a:extLst>
          </p:cNvPr>
          <p:cNvSpPr>
            <a:spLocks noChangeArrowheads="1"/>
          </p:cNvSpPr>
          <p:nvPr/>
        </p:nvSpPr>
        <p:spPr bwMode="auto">
          <a:xfrm>
            <a:off x="571500" y="1690689"/>
            <a:ext cx="8001000" cy="4460504"/>
          </a:xfrm>
          <a:prstGeom prst="rect">
            <a:avLst/>
          </a:prstGeom>
          <a:solidFill>
            <a:srgbClr val="FFFFFF"/>
          </a:solidFill>
          <a:ln w="76200" algn="ctr">
            <a:solidFill>
              <a:srgbClr val="3366CC"/>
            </a:solidFill>
            <a:miter lim="800000"/>
            <a:headEnd/>
            <a:tailEnd/>
          </a:ln>
          <a:effectLst/>
        </p:spPr>
        <p:txBody>
          <a:bodyPr/>
          <a:lstStyle>
            <a:lvl1pPr marL="457200" indent="-457200">
              <a:defRPr sz="2400">
                <a:solidFill>
                  <a:schemeClr val="tx1"/>
                </a:solidFill>
                <a:latin typeface="Times New Roman" panose="02020603050405020304" pitchFamily="18" charset="0"/>
                <a:ea typeface="ＭＳ Ｐゴシック" panose="020B0600070205080204" pitchFamily="34" charset="-128"/>
              </a:defRPr>
            </a:lvl1pPr>
            <a:lvl2pPr marL="914400" indent="-457200">
              <a:defRPr sz="2400">
                <a:solidFill>
                  <a:schemeClr val="tx1"/>
                </a:solidFill>
                <a:latin typeface="Times New Roman" panose="02020603050405020304" pitchFamily="18" charset="0"/>
                <a:ea typeface="ＭＳ Ｐゴシック" panose="020B0600070205080204" pitchFamily="34" charset="-128"/>
              </a:defRPr>
            </a:lvl2pPr>
            <a:lvl3pPr marL="1371600" indent="-457200">
              <a:defRPr sz="2400">
                <a:solidFill>
                  <a:schemeClr val="tx1"/>
                </a:solidFill>
                <a:latin typeface="Times New Roman" panose="02020603050405020304" pitchFamily="18" charset="0"/>
                <a:ea typeface="ＭＳ Ｐゴシック" panose="020B0600070205080204" pitchFamily="34" charset="-128"/>
              </a:defRPr>
            </a:lvl3pPr>
            <a:lvl4pPr marL="1828800" indent="-457200">
              <a:defRPr sz="2400">
                <a:solidFill>
                  <a:schemeClr val="tx1"/>
                </a:solidFill>
                <a:latin typeface="Times New Roman" panose="02020603050405020304" pitchFamily="18" charset="0"/>
                <a:ea typeface="ＭＳ Ｐゴシック" panose="020B0600070205080204" pitchFamily="34" charset="-128"/>
              </a:defRPr>
            </a:lvl4pPr>
            <a:lvl5pPr marL="2286000" indent="-457200">
              <a:defRPr sz="2400">
                <a:solidFill>
                  <a:schemeClr val="tx1"/>
                </a:solidFill>
                <a:latin typeface="Times New Roman" panose="02020603050405020304" pitchFamily="18" charset="0"/>
                <a:ea typeface="ＭＳ Ｐゴシック" panose="020B0600070205080204" pitchFamily="34" charset="-128"/>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fontAlgn="base">
              <a:lnSpc>
                <a:spcPct val="110000"/>
              </a:lnSpc>
              <a:spcBef>
                <a:spcPct val="20000"/>
              </a:spcBef>
              <a:spcAft>
                <a:spcPct val="0"/>
              </a:spcAft>
              <a:buClr>
                <a:srgbClr val="000000"/>
              </a:buClr>
              <a:buFont typeface="Wingdings" panose="05000000000000000000" pitchFamily="2" charset="2"/>
              <a:buNone/>
            </a:pPr>
            <a:r>
              <a:rPr lang="en-US" altLang="en-US" sz="1800" b="1" dirty="0">
                <a:solidFill>
                  <a:srgbClr val="000000"/>
                </a:solidFill>
                <a:latin typeface="+mj-lt"/>
              </a:rPr>
              <a:t>Risk Management System (APEGA Model):</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Management Leadership, Commitment and Accountability.</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Risk Assessment and Management of Risks.</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Community Awareness and Emergency Preparedness.</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Management of Change.</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Incident Reporting, Investigation, Analysis and Actions.</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Program Evaluation and Continuous Improvement. </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b="1" dirty="0">
                <a:solidFill>
                  <a:srgbClr val="000000"/>
                </a:solidFill>
                <a:highlight>
                  <a:srgbClr val="FFFF00"/>
                </a:highlight>
                <a:latin typeface="+mj-lt"/>
              </a:rPr>
              <a:t>Design, Construction and Start-up.</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Operations and Maintenance.</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Employee Competency and Training.</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Contractor Competency and Integration.</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Operations and Facilities Information and Documentation.</a:t>
            </a:r>
          </a:p>
        </p:txBody>
      </p:sp>
      <p:sp>
        <p:nvSpPr>
          <p:cNvPr id="6" name="Title 5">
            <a:extLst>
              <a:ext uri="{FF2B5EF4-FFF2-40B4-BE49-F238E27FC236}">
                <a16:creationId xmlns:a16="http://schemas.microsoft.com/office/drawing/2014/main" id="{264F0B97-3695-4C9A-B7D2-B79F10A1A3BE}"/>
              </a:ext>
            </a:extLst>
          </p:cNvPr>
          <p:cNvSpPr>
            <a:spLocks noGrp="1"/>
          </p:cNvSpPr>
          <p:nvPr>
            <p:ph type="title"/>
          </p:nvPr>
        </p:nvSpPr>
        <p:spPr/>
        <p:txBody>
          <a:bodyPr>
            <a:noAutofit/>
          </a:bodyPr>
          <a:lstStyle/>
          <a:p>
            <a:r>
              <a:rPr lang="en-US" altLang="en-US" sz="3200" i="1" dirty="0">
                <a:solidFill>
                  <a:srgbClr val="000000"/>
                </a:solidFill>
              </a:rPr>
              <a:t>Chapter 3.3: The Risk Management System and Elements</a:t>
            </a:r>
          </a:p>
        </p:txBody>
      </p:sp>
      <p:sp>
        <p:nvSpPr>
          <p:cNvPr id="3" name="Footer Placeholder 2">
            <a:extLst>
              <a:ext uri="{FF2B5EF4-FFF2-40B4-BE49-F238E27FC236}">
                <a16:creationId xmlns:a16="http://schemas.microsoft.com/office/drawing/2014/main" id="{C35A32BE-25F2-406C-8F87-30671D21DEFF}"/>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4" name="Slide Number Placeholder 3">
            <a:extLst>
              <a:ext uri="{FF2B5EF4-FFF2-40B4-BE49-F238E27FC236}">
                <a16:creationId xmlns:a16="http://schemas.microsoft.com/office/drawing/2014/main" id="{72B4DBF5-53CC-4BF9-9F50-9D5B8AA21550}"/>
              </a:ext>
            </a:extLst>
          </p:cNvPr>
          <p:cNvSpPr>
            <a:spLocks noGrp="1"/>
          </p:cNvSpPr>
          <p:nvPr>
            <p:ph type="sldNum" sz="quarter" idx="12"/>
          </p:nvPr>
        </p:nvSpPr>
        <p:spPr/>
        <p:txBody>
          <a:bodyPr/>
          <a:lstStyle/>
          <a:p>
            <a:fld id="{C9D8F22C-A67B-4325-BDBD-3581FF6E0E6F}" type="slidenum">
              <a:rPr lang="en-US" smtClean="0"/>
              <a:t>21</a:t>
            </a:fld>
            <a:endParaRPr lang="en-US"/>
          </a:p>
        </p:txBody>
      </p:sp>
    </p:spTree>
    <p:extLst>
      <p:ext uri="{BB962C8B-B14F-4D97-AF65-F5344CB8AC3E}">
        <p14:creationId xmlns:p14="http://schemas.microsoft.com/office/powerpoint/2010/main" val="1728108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0521642-CC64-49B5-92B3-C8A30BF66335}"/>
              </a:ext>
            </a:extLst>
          </p:cNvPr>
          <p:cNvSpPr>
            <a:spLocks noGrp="1"/>
          </p:cNvSpPr>
          <p:nvPr>
            <p:ph idx="1"/>
          </p:nvPr>
        </p:nvSpPr>
        <p:spPr/>
        <p:txBody>
          <a:bodyPr/>
          <a:lstStyle/>
          <a:p>
            <a:r>
              <a:rPr lang="en-US" dirty="0"/>
              <a:t>Trade-offs in equipment design/cost</a:t>
            </a:r>
          </a:p>
          <a:p>
            <a:pPr lvl="1"/>
            <a:r>
              <a:rPr lang="en-US" dirty="0"/>
              <a:t>Metal enclosed, metal clad, arc resistant</a:t>
            </a:r>
          </a:p>
        </p:txBody>
      </p:sp>
      <p:sp>
        <p:nvSpPr>
          <p:cNvPr id="4" name="Footer Placeholder 3">
            <a:extLst>
              <a:ext uri="{FF2B5EF4-FFF2-40B4-BE49-F238E27FC236}">
                <a16:creationId xmlns:a16="http://schemas.microsoft.com/office/drawing/2014/main" id="{4A410B43-F075-4380-80C9-8963E862BE95}"/>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5" name="Slide Number Placeholder 4">
            <a:extLst>
              <a:ext uri="{FF2B5EF4-FFF2-40B4-BE49-F238E27FC236}">
                <a16:creationId xmlns:a16="http://schemas.microsoft.com/office/drawing/2014/main" id="{41013EFE-B50F-48C7-BC7A-08D214C24837}"/>
              </a:ext>
            </a:extLst>
          </p:cNvPr>
          <p:cNvSpPr>
            <a:spLocks noGrp="1"/>
          </p:cNvSpPr>
          <p:nvPr>
            <p:ph type="sldNum" sz="quarter" idx="12"/>
          </p:nvPr>
        </p:nvSpPr>
        <p:spPr/>
        <p:txBody>
          <a:bodyPr/>
          <a:lstStyle/>
          <a:p>
            <a:fld id="{C9D8F22C-A67B-4325-BDBD-3581FF6E0E6F}" type="slidenum">
              <a:rPr lang="en-US" smtClean="0"/>
              <a:t>22</a:t>
            </a:fld>
            <a:endParaRPr lang="en-US"/>
          </a:p>
        </p:txBody>
      </p:sp>
      <p:pic>
        <p:nvPicPr>
          <p:cNvPr id="7" name="Picture 2">
            <a:extLst>
              <a:ext uri="{FF2B5EF4-FFF2-40B4-BE49-F238E27FC236}">
                <a16:creationId xmlns:a16="http://schemas.microsoft.com/office/drawing/2014/main" id="{726CCC51-D336-4666-94A9-1D2362669641}"/>
              </a:ext>
            </a:extLst>
          </p:cNvPr>
          <p:cNvPicPr>
            <a:picLocks noChangeAspect="1" noChangeArrowheads="1"/>
          </p:cNvPicPr>
          <p:nvPr/>
        </p:nvPicPr>
        <p:blipFill>
          <a:blip r:embed="rId2" cstate="print"/>
          <a:srcRect/>
          <a:stretch>
            <a:fillRect/>
          </a:stretch>
        </p:blipFill>
        <p:spPr bwMode="auto">
          <a:xfrm>
            <a:off x="990600" y="1451903"/>
            <a:ext cx="2667000" cy="2133600"/>
          </a:xfrm>
          <a:prstGeom prst="rect">
            <a:avLst/>
          </a:prstGeom>
          <a:noFill/>
          <a:ln w="9525">
            <a:noFill/>
            <a:miter lim="800000"/>
            <a:headEnd/>
            <a:tailEnd/>
          </a:ln>
          <a:effectLst/>
        </p:spPr>
      </p:pic>
      <p:pic>
        <p:nvPicPr>
          <p:cNvPr id="8" name="Picture 7" descr="metal-clad swgr.jpg">
            <a:extLst>
              <a:ext uri="{FF2B5EF4-FFF2-40B4-BE49-F238E27FC236}">
                <a16:creationId xmlns:a16="http://schemas.microsoft.com/office/drawing/2014/main" id="{0A1D52E5-B4A0-4753-9631-10B13091DB2C}"/>
              </a:ext>
            </a:extLst>
          </p:cNvPr>
          <p:cNvPicPr>
            <a:picLocks noChangeAspect="1"/>
          </p:cNvPicPr>
          <p:nvPr/>
        </p:nvPicPr>
        <p:blipFill>
          <a:blip r:embed="rId3" cstate="print"/>
          <a:stretch>
            <a:fillRect/>
          </a:stretch>
        </p:blipFill>
        <p:spPr>
          <a:xfrm>
            <a:off x="4953000" y="1443697"/>
            <a:ext cx="3200400" cy="2141806"/>
          </a:xfrm>
          <a:prstGeom prst="rect">
            <a:avLst/>
          </a:prstGeom>
        </p:spPr>
      </p:pic>
      <p:pic>
        <p:nvPicPr>
          <p:cNvPr id="9" name="Picture 8" descr="arc resitant swgr.jpg">
            <a:extLst>
              <a:ext uri="{FF2B5EF4-FFF2-40B4-BE49-F238E27FC236}">
                <a16:creationId xmlns:a16="http://schemas.microsoft.com/office/drawing/2014/main" id="{A8F2D57D-D832-4D8F-9082-8C401391874D}"/>
              </a:ext>
            </a:extLst>
          </p:cNvPr>
          <p:cNvPicPr>
            <a:picLocks noChangeAspect="1"/>
          </p:cNvPicPr>
          <p:nvPr/>
        </p:nvPicPr>
        <p:blipFill>
          <a:blip r:embed="rId4" cstate="print"/>
          <a:stretch>
            <a:fillRect/>
          </a:stretch>
        </p:blipFill>
        <p:spPr>
          <a:xfrm>
            <a:off x="3248487" y="3700489"/>
            <a:ext cx="2027437" cy="2432925"/>
          </a:xfrm>
          <a:prstGeom prst="rect">
            <a:avLst/>
          </a:prstGeom>
        </p:spPr>
      </p:pic>
      <p:sp>
        <p:nvSpPr>
          <p:cNvPr id="10" name="TextBox 9">
            <a:extLst>
              <a:ext uri="{FF2B5EF4-FFF2-40B4-BE49-F238E27FC236}">
                <a16:creationId xmlns:a16="http://schemas.microsoft.com/office/drawing/2014/main" id="{DB303313-3391-4ED3-8D31-8E7D7428DEE8}"/>
              </a:ext>
            </a:extLst>
          </p:cNvPr>
          <p:cNvSpPr txBox="1"/>
          <p:nvPr/>
        </p:nvSpPr>
        <p:spPr>
          <a:xfrm>
            <a:off x="5772149" y="4208480"/>
            <a:ext cx="2743200" cy="646331"/>
          </a:xfrm>
          <a:prstGeom prst="rect">
            <a:avLst/>
          </a:prstGeom>
          <a:noFill/>
        </p:spPr>
        <p:txBody>
          <a:bodyPr wrap="square" rtlCol="0">
            <a:spAutoFit/>
          </a:bodyPr>
          <a:lstStyle/>
          <a:p>
            <a:pPr algn="ctr"/>
            <a:r>
              <a:rPr lang="en-US" b="1" dirty="0"/>
              <a:t>(This is where a price </a:t>
            </a:r>
            <a:br>
              <a:rPr lang="en-US" b="1" dirty="0"/>
            </a:br>
            <a:r>
              <a:rPr lang="en-US" b="1" dirty="0"/>
              <a:t>is put on safety.)</a:t>
            </a:r>
          </a:p>
        </p:txBody>
      </p:sp>
    </p:spTree>
    <p:extLst>
      <p:ext uri="{BB962C8B-B14F-4D97-AF65-F5344CB8AC3E}">
        <p14:creationId xmlns:p14="http://schemas.microsoft.com/office/powerpoint/2010/main" val="1357562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93F87-E19C-4E0E-B4A8-B5754A543354}"/>
              </a:ext>
            </a:extLst>
          </p:cNvPr>
          <p:cNvSpPr>
            <a:spLocks noGrp="1"/>
          </p:cNvSpPr>
          <p:nvPr>
            <p:ph type="title"/>
          </p:nvPr>
        </p:nvSpPr>
        <p:spPr/>
        <p:txBody>
          <a:bodyPr/>
          <a:lstStyle/>
          <a:p>
            <a:r>
              <a:rPr lang="en-US" dirty="0"/>
              <a:t>Arc Flash Study </a:t>
            </a:r>
          </a:p>
        </p:txBody>
      </p:sp>
      <p:sp>
        <p:nvSpPr>
          <p:cNvPr id="3" name="Content Placeholder 2">
            <a:extLst>
              <a:ext uri="{FF2B5EF4-FFF2-40B4-BE49-F238E27FC236}">
                <a16:creationId xmlns:a16="http://schemas.microsoft.com/office/drawing/2014/main" id="{D9E17555-1B04-45A0-867E-6DA1B5EE37F6}"/>
              </a:ext>
            </a:extLst>
          </p:cNvPr>
          <p:cNvSpPr>
            <a:spLocks noGrp="1"/>
          </p:cNvSpPr>
          <p:nvPr>
            <p:ph sz="half" idx="1"/>
          </p:nvPr>
        </p:nvSpPr>
        <p:spPr>
          <a:xfrm>
            <a:off x="628650" y="1825625"/>
            <a:ext cx="3943350" cy="4351338"/>
          </a:xfrm>
        </p:spPr>
        <p:txBody>
          <a:bodyPr/>
          <a:lstStyle/>
          <a:p>
            <a:pPr marL="0" indent="0">
              <a:buNone/>
            </a:pPr>
            <a:r>
              <a:rPr lang="en-US" sz="2400" b="1" dirty="0"/>
              <a:t>(Incident Energy Analysis)</a:t>
            </a:r>
          </a:p>
          <a:p>
            <a:pPr>
              <a:buFont typeface="Calibri" panose="020F0502020204030204" pitchFamily="34" charset="0"/>
              <a:buChar char="»"/>
            </a:pPr>
            <a:r>
              <a:rPr lang="en-US" sz="2000" dirty="0"/>
              <a:t>Engineer to determine settings of devices which protect equipment from electrical faults</a:t>
            </a:r>
          </a:p>
          <a:p>
            <a:pPr>
              <a:buFont typeface="Calibri" panose="020F0502020204030204" pitchFamily="34" charset="0"/>
              <a:buChar char="»"/>
            </a:pPr>
            <a:r>
              <a:rPr lang="en-US" sz="2000" dirty="0"/>
              <a:t>Trade-off between speed (safer for people) and reliability (better for production)</a:t>
            </a:r>
          </a:p>
        </p:txBody>
      </p:sp>
      <p:sp>
        <p:nvSpPr>
          <p:cNvPr id="5" name="Footer Placeholder 4">
            <a:extLst>
              <a:ext uri="{FF2B5EF4-FFF2-40B4-BE49-F238E27FC236}">
                <a16:creationId xmlns:a16="http://schemas.microsoft.com/office/drawing/2014/main" id="{2B3B498A-8952-4BC3-9322-566E4FF6FEEA}"/>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6" name="Slide Number Placeholder 5">
            <a:extLst>
              <a:ext uri="{FF2B5EF4-FFF2-40B4-BE49-F238E27FC236}">
                <a16:creationId xmlns:a16="http://schemas.microsoft.com/office/drawing/2014/main" id="{7A7EEF17-4F44-405E-8AB9-BE735856DA1B}"/>
              </a:ext>
            </a:extLst>
          </p:cNvPr>
          <p:cNvSpPr>
            <a:spLocks noGrp="1"/>
          </p:cNvSpPr>
          <p:nvPr>
            <p:ph type="sldNum" sz="quarter" idx="12"/>
          </p:nvPr>
        </p:nvSpPr>
        <p:spPr/>
        <p:txBody>
          <a:bodyPr/>
          <a:lstStyle/>
          <a:p>
            <a:fld id="{C9D8F22C-A67B-4325-BDBD-3581FF6E0E6F}" type="slidenum">
              <a:rPr lang="en-US" smtClean="0"/>
              <a:t>23</a:t>
            </a:fld>
            <a:endParaRPr lang="en-US"/>
          </a:p>
        </p:txBody>
      </p:sp>
      <p:pic>
        <p:nvPicPr>
          <p:cNvPr id="9" name="Picture 5" descr="tcc-full">
            <a:extLst>
              <a:ext uri="{FF2B5EF4-FFF2-40B4-BE49-F238E27FC236}">
                <a16:creationId xmlns:a16="http://schemas.microsoft.com/office/drawing/2014/main" id="{1E495A99-CFE6-48E1-B94A-1A8C29A3A6E0}"/>
              </a:ext>
            </a:extLst>
          </p:cNvPr>
          <p:cNvPicPr>
            <a:picLocks noChangeAspect="1" noChangeArrowheads="1"/>
          </p:cNvPicPr>
          <p:nvPr/>
        </p:nvPicPr>
        <p:blipFill>
          <a:blip r:embed="rId3" cstate="print"/>
          <a:srcRect/>
          <a:stretch>
            <a:fillRect/>
          </a:stretch>
        </p:blipFill>
        <p:spPr bwMode="auto">
          <a:xfrm>
            <a:off x="4690873" y="1036202"/>
            <a:ext cx="3824478" cy="5140762"/>
          </a:xfrm>
          <a:prstGeom prst="rect">
            <a:avLst/>
          </a:prstGeom>
          <a:noFill/>
          <a:ln w="9525">
            <a:noFill/>
            <a:miter lim="800000"/>
            <a:headEnd/>
            <a:tailEnd/>
          </a:ln>
        </p:spPr>
      </p:pic>
    </p:spTree>
    <p:extLst>
      <p:ext uri="{BB962C8B-B14F-4D97-AF65-F5344CB8AC3E}">
        <p14:creationId xmlns:p14="http://schemas.microsoft.com/office/powerpoint/2010/main" val="836947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17000" r="-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E17555-1B04-45A0-867E-6DA1B5EE37F6}"/>
              </a:ext>
            </a:extLst>
          </p:cNvPr>
          <p:cNvSpPr>
            <a:spLocks noGrp="1"/>
          </p:cNvSpPr>
          <p:nvPr>
            <p:ph sz="half" idx="1"/>
          </p:nvPr>
        </p:nvSpPr>
        <p:spPr>
          <a:xfrm>
            <a:off x="628650" y="4087367"/>
            <a:ext cx="7886700" cy="2089595"/>
          </a:xfrm>
        </p:spPr>
        <p:txBody>
          <a:bodyPr/>
          <a:lstStyle/>
          <a:p>
            <a:pPr>
              <a:buFont typeface="Calibri" panose="020F0502020204030204" pitchFamily="34" charset="0"/>
              <a:buChar char="»"/>
            </a:pPr>
            <a:r>
              <a:rPr lang="en-US" sz="2000" dirty="0"/>
              <a:t>All of these have additional costs, and the trade-off must be justified by engineering analysis</a:t>
            </a:r>
          </a:p>
        </p:txBody>
      </p:sp>
      <p:sp>
        <p:nvSpPr>
          <p:cNvPr id="5" name="Footer Placeholder 4">
            <a:extLst>
              <a:ext uri="{FF2B5EF4-FFF2-40B4-BE49-F238E27FC236}">
                <a16:creationId xmlns:a16="http://schemas.microsoft.com/office/drawing/2014/main" id="{2B3B498A-8952-4BC3-9322-566E4FF6FEEA}"/>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6" name="Slide Number Placeholder 5">
            <a:extLst>
              <a:ext uri="{FF2B5EF4-FFF2-40B4-BE49-F238E27FC236}">
                <a16:creationId xmlns:a16="http://schemas.microsoft.com/office/drawing/2014/main" id="{7A7EEF17-4F44-405E-8AB9-BE735856DA1B}"/>
              </a:ext>
            </a:extLst>
          </p:cNvPr>
          <p:cNvSpPr>
            <a:spLocks noGrp="1"/>
          </p:cNvSpPr>
          <p:nvPr>
            <p:ph type="sldNum" sz="quarter" idx="12"/>
          </p:nvPr>
        </p:nvSpPr>
        <p:spPr/>
        <p:txBody>
          <a:bodyPr/>
          <a:lstStyle/>
          <a:p>
            <a:fld id="{C9D8F22C-A67B-4325-BDBD-3581FF6E0E6F}" type="slidenum">
              <a:rPr lang="en-US" smtClean="0"/>
              <a:t>24</a:t>
            </a:fld>
            <a:endParaRPr lang="en-US"/>
          </a:p>
        </p:txBody>
      </p:sp>
      <p:graphicFrame>
        <p:nvGraphicFramePr>
          <p:cNvPr id="12" name="Table 11">
            <a:extLst>
              <a:ext uri="{FF2B5EF4-FFF2-40B4-BE49-F238E27FC236}">
                <a16:creationId xmlns:a16="http://schemas.microsoft.com/office/drawing/2014/main" id="{5933CDE2-598A-4E39-A4E9-EDFC3F566D5F}"/>
              </a:ext>
            </a:extLst>
          </p:cNvPr>
          <p:cNvGraphicFramePr>
            <a:graphicFrameLocks noGrp="1"/>
          </p:cNvGraphicFramePr>
          <p:nvPr>
            <p:extLst>
              <p:ext uri="{D42A27DB-BD31-4B8C-83A1-F6EECF244321}">
                <p14:modId xmlns:p14="http://schemas.microsoft.com/office/powerpoint/2010/main" val="648896080"/>
              </p:ext>
            </p:extLst>
          </p:nvPr>
        </p:nvGraphicFramePr>
        <p:xfrm>
          <a:off x="628650" y="579121"/>
          <a:ext cx="7886700" cy="3291840"/>
        </p:xfrm>
        <a:graphic>
          <a:graphicData uri="http://schemas.openxmlformats.org/drawingml/2006/table">
            <a:tbl>
              <a:tblPr firstRow="1" bandRow="1">
                <a:tableStyleId>{125E5076-3810-47DD-B79F-674D7AD40C01}</a:tableStyleId>
              </a:tblPr>
              <a:tblGrid>
                <a:gridCol w="4194425">
                  <a:extLst>
                    <a:ext uri="{9D8B030D-6E8A-4147-A177-3AD203B41FA5}">
                      <a16:colId xmlns:a16="http://schemas.microsoft.com/office/drawing/2014/main" val="2109798634"/>
                    </a:ext>
                  </a:extLst>
                </a:gridCol>
                <a:gridCol w="3692275">
                  <a:extLst>
                    <a:ext uri="{9D8B030D-6E8A-4147-A177-3AD203B41FA5}">
                      <a16:colId xmlns:a16="http://schemas.microsoft.com/office/drawing/2014/main" val="2965254210"/>
                    </a:ext>
                  </a:extLst>
                </a:gridCol>
              </a:tblGrid>
              <a:tr h="425166">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Design systems with newer technologies:</a:t>
                      </a:r>
                      <a:endParaRPr lang="en-US" dirty="0">
                        <a:solidFill>
                          <a:schemeClr val="tx2"/>
                        </a:solidFill>
                      </a:endParaRPr>
                    </a:p>
                  </a:txBody>
                  <a:tcPr marL="137160" marR="137160" marT="137160" marB="137160"/>
                </a:tc>
                <a:tc hMerge="1">
                  <a:txBody>
                    <a:bodyPr/>
                    <a:lstStyle/>
                    <a:p>
                      <a:endParaRPr lang="en-US"/>
                    </a:p>
                  </a:txBody>
                  <a:tcPr/>
                </a:tc>
                <a:extLst>
                  <a:ext uri="{0D108BD9-81ED-4DB2-BD59-A6C34878D82A}">
                    <a16:rowId xmlns:a16="http://schemas.microsoft.com/office/drawing/2014/main" val="49690974"/>
                  </a:ext>
                </a:extLst>
              </a:tr>
              <a:tr h="425166">
                <a:tc>
                  <a:txBody>
                    <a:bodyPr/>
                    <a:lstStyle/>
                    <a:p>
                      <a:r>
                        <a:rPr lang="en-US" dirty="0"/>
                        <a:t>High-Speed Arc Detection Relays </a:t>
                      </a:r>
                    </a:p>
                  </a:txBody>
                  <a:tcPr marL="137160" marR="137160" marT="137160" marB="137160">
                    <a:lnR w="12700" cap="flat" cmpd="sng" algn="ctr">
                      <a:solidFill>
                        <a:schemeClr val="tx1"/>
                      </a:solidFill>
                      <a:prstDash val="solid"/>
                      <a:round/>
                      <a:headEnd type="none" w="med" len="med"/>
                      <a:tailEnd type="none" w="med" len="med"/>
                    </a:lnR>
                  </a:tcPr>
                </a:tc>
                <a:tc>
                  <a:txBody>
                    <a:bodyPr/>
                    <a:lstStyle/>
                    <a:p>
                      <a:r>
                        <a:rPr lang="en-US" dirty="0"/>
                        <a:t>faster tripping times</a:t>
                      </a:r>
                    </a:p>
                  </a:txBody>
                  <a:tcPr marL="137160" marR="137160" marT="137160" marB="13716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31066019"/>
                  </a:ext>
                </a:extLst>
              </a:tr>
              <a:tr h="425166">
                <a:tc>
                  <a:txBody>
                    <a:bodyPr/>
                    <a:lstStyle/>
                    <a:p>
                      <a:r>
                        <a:rPr lang="en-US" dirty="0"/>
                        <a:t>“Maintenance Mode” </a:t>
                      </a:r>
                    </a:p>
                  </a:txBody>
                  <a:tcPr marL="137160" marR="137160" marT="137160" marB="137160">
                    <a:lnR w="12700" cap="flat" cmpd="sng" algn="ctr">
                      <a:solidFill>
                        <a:schemeClr val="tx1"/>
                      </a:solidFill>
                      <a:prstDash val="solid"/>
                      <a:round/>
                      <a:headEnd type="none" w="med" len="med"/>
                      <a:tailEnd type="none" w="med" len="med"/>
                    </a:lnR>
                  </a:tcPr>
                </a:tc>
                <a:tc>
                  <a:txBody>
                    <a:bodyPr/>
                    <a:lstStyle/>
                    <a:p>
                      <a:r>
                        <a:rPr lang="en-US" dirty="0"/>
                        <a:t>faster tripping times</a:t>
                      </a:r>
                    </a:p>
                  </a:txBody>
                  <a:tcPr marL="137160" marR="137160" marT="137160" marB="13716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57306978"/>
                  </a:ext>
                </a:extLst>
              </a:tr>
              <a:tr h="733851">
                <a:tc>
                  <a:txBody>
                    <a:bodyPr/>
                    <a:lstStyle/>
                    <a:p>
                      <a:r>
                        <a:rPr lang="en-US" dirty="0"/>
                        <a:t>“Chicken Switch”</a:t>
                      </a:r>
                    </a:p>
                  </a:txBody>
                  <a:tcPr marL="137160" marR="137160" marT="137160" marB="137160">
                    <a:lnR w="12700" cap="flat" cmpd="sng" algn="ctr">
                      <a:solidFill>
                        <a:schemeClr val="tx1"/>
                      </a:solidFill>
                      <a:prstDash val="solid"/>
                      <a:round/>
                      <a:headEnd type="none" w="med" len="med"/>
                      <a:tailEnd type="none" w="med" len="med"/>
                    </a:lnR>
                  </a:tcPr>
                </a:tc>
                <a:tc>
                  <a:txBody>
                    <a:bodyPr/>
                    <a:lstStyle/>
                    <a:p>
                      <a:r>
                        <a:rPr lang="en-US" dirty="0"/>
                        <a:t>stand farther away from equipment</a:t>
                      </a:r>
                    </a:p>
                  </a:txBody>
                  <a:tcPr marL="137160" marR="137160" marT="137160" marB="13716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5425146"/>
                  </a:ext>
                </a:extLst>
              </a:tr>
              <a:tr h="733851">
                <a:tc>
                  <a:txBody>
                    <a:bodyPr/>
                    <a:lstStyle/>
                    <a:p>
                      <a:r>
                        <a:rPr lang="en-US" dirty="0"/>
                        <a:t>Robots for remote racking of breakers </a:t>
                      </a:r>
                    </a:p>
                  </a:txBody>
                  <a:tcPr marL="137160" marR="137160" marT="137160" marB="137160">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stand farther away from equipment</a:t>
                      </a:r>
                    </a:p>
                  </a:txBody>
                  <a:tcPr marL="137160" marR="137160" marT="137160" marB="13716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47133444"/>
                  </a:ext>
                </a:extLst>
              </a:tr>
            </a:tbl>
          </a:graphicData>
        </a:graphic>
      </p:graphicFrame>
    </p:spTree>
    <p:extLst>
      <p:ext uri="{BB962C8B-B14F-4D97-AF65-F5344CB8AC3E}">
        <p14:creationId xmlns:p14="http://schemas.microsoft.com/office/powerpoint/2010/main" val="27528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965D9D-F233-446E-A262-A29C649C43C5}"/>
              </a:ext>
            </a:extLst>
          </p:cNvPr>
          <p:cNvSpPr>
            <a:spLocks noGrp="1"/>
          </p:cNvSpPr>
          <p:nvPr>
            <p:ph idx="1"/>
          </p:nvPr>
        </p:nvSpPr>
        <p:spPr/>
        <p:txBody>
          <a:bodyPr/>
          <a:lstStyle/>
          <a:p>
            <a:r>
              <a:rPr lang="en-US" dirty="0"/>
              <a:t>During Construction and Start-Up:</a:t>
            </a:r>
          </a:p>
          <a:p>
            <a:pPr lvl="1">
              <a:spcAft>
                <a:spcPts val="1200"/>
              </a:spcAft>
            </a:pPr>
            <a:r>
              <a:rPr lang="en-US" sz="2000" dirty="0"/>
              <a:t>Test all systems to ensure operations according to design</a:t>
            </a:r>
          </a:p>
          <a:p>
            <a:r>
              <a:rPr lang="en-US" dirty="0"/>
              <a:t>Again, a trade-off with cost.  How thorough does your testing need to be? </a:t>
            </a:r>
          </a:p>
          <a:p>
            <a:pPr lvl="1">
              <a:spcAft>
                <a:spcPts val="1200"/>
              </a:spcAft>
            </a:pPr>
            <a:r>
              <a:rPr lang="en-US" sz="2000" dirty="0"/>
              <a:t>Inspection &amp; Test Plan versus “Smoke Test”</a:t>
            </a:r>
          </a:p>
          <a:p>
            <a:r>
              <a:rPr lang="en-US" dirty="0"/>
              <a:t>Industry standards such as </a:t>
            </a:r>
            <a:r>
              <a:rPr lang="en-US" dirty="0" err="1"/>
              <a:t>InterNational</a:t>
            </a:r>
            <a:r>
              <a:rPr lang="en-US" dirty="0"/>
              <a:t> Electrical </a:t>
            </a:r>
            <a:r>
              <a:rPr lang="en-US"/>
              <a:t>Testing Association (NETA) </a:t>
            </a:r>
            <a:r>
              <a:rPr lang="en-US" dirty="0"/>
              <a:t>can provide guidance.</a:t>
            </a:r>
          </a:p>
          <a:p>
            <a:endParaRPr lang="en-US" dirty="0"/>
          </a:p>
        </p:txBody>
      </p:sp>
      <p:sp>
        <p:nvSpPr>
          <p:cNvPr id="3" name="Footer Placeholder 2">
            <a:extLst>
              <a:ext uri="{FF2B5EF4-FFF2-40B4-BE49-F238E27FC236}">
                <a16:creationId xmlns:a16="http://schemas.microsoft.com/office/drawing/2014/main" id="{7D67891E-CC08-46FC-B6E3-6201EC7C20DD}"/>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4" name="Slide Number Placeholder 3">
            <a:extLst>
              <a:ext uri="{FF2B5EF4-FFF2-40B4-BE49-F238E27FC236}">
                <a16:creationId xmlns:a16="http://schemas.microsoft.com/office/drawing/2014/main" id="{5FF74895-8D28-4AB6-B6BE-D86146287354}"/>
              </a:ext>
            </a:extLst>
          </p:cNvPr>
          <p:cNvSpPr>
            <a:spLocks noGrp="1"/>
          </p:cNvSpPr>
          <p:nvPr>
            <p:ph type="sldNum" sz="quarter" idx="12"/>
          </p:nvPr>
        </p:nvSpPr>
        <p:spPr/>
        <p:txBody>
          <a:bodyPr/>
          <a:lstStyle/>
          <a:p>
            <a:fld id="{C9D8F22C-A67B-4325-BDBD-3581FF6E0E6F}" type="slidenum">
              <a:rPr lang="en-US" smtClean="0"/>
              <a:t>25</a:t>
            </a:fld>
            <a:endParaRPr lang="en-US"/>
          </a:p>
        </p:txBody>
      </p:sp>
      <p:pic>
        <p:nvPicPr>
          <p:cNvPr id="6" name="Graphic 5">
            <a:extLst>
              <a:ext uri="{FF2B5EF4-FFF2-40B4-BE49-F238E27FC236}">
                <a16:creationId xmlns:a16="http://schemas.microsoft.com/office/drawing/2014/main" id="{773F326C-2585-40F5-AA67-999A20EFF50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122625" y="3257169"/>
            <a:ext cx="1392724" cy="1177671"/>
          </a:xfrm>
          <a:prstGeom prst="rect">
            <a:avLst/>
          </a:prstGeom>
        </p:spPr>
      </p:pic>
    </p:spTree>
    <p:extLst>
      <p:ext uri="{BB962C8B-B14F-4D97-AF65-F5344CB8AC3E}">
        <p14:creationId xmlns:p14="http://schemas.microsoft.com/office/powerpoint/2010/main" val="1349692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C0008EB1-D4EA-47E1-B37B-20CE61566216}"/>
              </a:ext>
            </a:extLst>
          </p:cNvPr>
          <p:cNvSpPr>
            <a:spLocks noChangeArrowheads="1"/>
          </p:cNvSpPr>
          <p:nvPr/>
        </p:nvSpPr>
        <p:spPr bwMode="auto">
          <a:xfrm>
            <a:off x="571500" y="1690689"/>
            <a:ext cx="8001000" cy="4460504"/>
          </a:xfrm>
          <a:prstGeom prst="rect">
            <a:avLst/>
          </a:prstGeom>
          <a:solidFill>
            <a:srgbClr val="FFFFFF"/>
          </a:solidFill>
          <a:ln w="76200" algn="ctr">
            <a:solidFill>
              <a:srgbClr val="3366CC"/>
            </a:solidFill>
            <a:miter lim="800000"/>
            <a:headEnd/>
            <a:tailEnd/>
          </a:ln>
          <a:effectLst/>
        </p:spPr>
        <p:txBody>
          <a:bodyPr/>
          <a:lstStyle>
            <a:lvl1pPr marL="457200" indent="-457200">
              <a:defRPr sz="2400">
                <a:solidFill>
                  <a:schemeClr val="tx1"/>
                </a:solidFill>
                <a:latin typeface="Times New Roman" panose="02020603050405020304" pitchFamily="18" charset="0"/>
                <a:ea typeface="ＭＳ Ｐゴシック" panose="020B0600070205080204" pitchFamily="34" charset="-128"/>
              </a:defRPr>
            </a:lvl1pPr>
            <a:lvl2pPr marL="914400" indent="-457200">
              <a:defRPr sz="2400">
                <a:solidFill>
                  <a:schemeClr val="tx1"/>
                </a:solidFill>
                <a:latin typeface="Times New Roman" panose="02020603050405020304" pitchFamily="18" charset="0"/>
                <a:ea typeface="ＭＳ Ｐゴシック" panose="020B0600070205080204" pitchFamily="34" charset="-128"/>
              </a:defRPr>
            </a:lvl2pPr>
            <a:lvl3pPr marL="1371600" indent="-457200">
              <a:defRPr sz="2400">
                <a:solidFill>
                  <a:schemeClr val="tx1"/>
                </a:solidFill>
                <a:latin typeface="Times New Roman" panose="02020603050405020304" pitchFamily="18" charset="0"/>
                <a:ea typeface="ＭＳ Ｐゴシック" panose="020B0600070205080204" pitchFamily="34" charset="-128"/>
              </a:defRPr>
            </a:lvl3pPr>
            <a:lvl4pPr marL="1828800" indent="-457200">
              <a:defRPr sz="2400">
                <a:solidFill>
                  <a:schemeClr val="tx1"/>
                </a:solidFill>
                <a:latin typeface="Times New Roman" panose="02020603050405020304" pitchFamily="18" charset="0"/>
                <a:ea typeface="ＭＳ Ｐゴシック" panose="020B0600070205080204" pitchFamily="34" charset="-128"/>
              </a:defRPr>
            </a:lvl4pPr>
            <a:lvl5pPr marL="2286000" indent="-457200">
              <a:defRPr sz="2400">
                <a:solidFill>
                  <a:schemeClr val="tx1"/>
                </a:solidFill>
                <a:latin typeface="Times New Roman" panose="02020603050405020304" pitchFamily="18" charset="0"/>
                <a:ea typeface="ＭＳ Ｐゴシック" panose="020B0600070205080204" pitchFamily="34" charset="-128"/>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fontAlgn="base">
              <a:lnSpc>
                <a:spcPct val="110000"/>
              </a:lnSpc>
              <a:spcBef>
                <a:spcPct val="20000"/>
              </a:spcBef>
              <a:spcAft>
                <a:spcPct val="0"/>
              </a:spcAft>
              <a:buClr>
                <a:srgbClr val="000000"/>
              </a:buClr>
              <a:buFont typeface="Wingdings" panose="05000000000000000000" pitchFamily="2" charset="2"/>
              <a:buNone/>
            </a:pPr>
            <a:r>
              <a:rPr lang="en-US" altLang="en-US" sz="1800" b="1" dirty="0">
                <a:solidFill>
                  <a:srgbClr val="000000"/>
                </a:solidFill>
                <a:latin typeface="+mj-lt"/>
                <a:cs typeface="Arial" panose="020B0604020202020204" pitchFamily="34" charset="0"/>
              </a:rPr>
              <a:t>Risk Management System (APEGA Model):</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cs typeface="Arial" panose="020B0604020202020204" pitchFamily="34" charset="0"/>
              </a:rPr>
              <a:t>Management Leadership, Commitment and Accountability.</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cs typeface="Arial" panose="020B0604020202020204" pitchFamily="34" charset="0"/>
              </a:rPr>
              <a:t>Risk Assessment and Management of Risks.</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cs typeface="Arial" panose="020B0604020202020204" pitchFamily="34" charset="0"/>
              </a:rPr>
              <a:t>Community Awareness and Emergency Preparedness.</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cs typeface="Arial" panose="020B0604020202020204" pitchFamily="34" charset="0"/>
              </a:rPr>
              <a:t>Management of Change.</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cs typeface="Arial" panose="020B0604020202020204" pitchFamily="34" charset="0"/>
              </a:rPr>
              <a:t>Incident Reporting, Investigation, Analysis and Actions.</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cs typeface="Arial" panose="020B0604020202020204" pitchFamily="34" charset="0"/>
              </a:rPr>
              <a:t>Program Evaluation and Continuous Improvement. </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cs typeface="Arial" panose="020B0604020202020204" pitchFamily="34" charset="0"/>
              </a:rPr>
              <a:t>Design, Construction and Start-up.</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cs typeface="Arial" panose="020B0604020202020204" pitchFamily="34" charset="0"/>
              </a:rPr>
              <a:t>Operations and Maintenance.</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cs typeface="Arial" panose="020B0604020202020204" pitchFamily="34" charset="0"/>
              </a:rPr>
              <a:t>Employee Competency and Training.</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cs typeface="Arial" panose="020B0604020202020204" pitchFamily="34" charset="0"/>
              </a:rPr>
              <a:t>Contractor Competency and Integration.</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highlight>
                  <a:srgbClr val="FFFF00"/>
                </a:highlight>
                <a:latin typeface="+mj-lt"/>
                <a:cs typeface="Arial" panose="020B0604020202020204" pitchFamily="34" charset="0"/>
              </a:rPr>
              <a:t>Operations and </a:t>
            </a:r>
            <a:r>
              <a:rPr lang="en-US" altLang="en-US" sz="1800" b="1" dirty="0">
                <a:solidFill>
                  <a:srgbClr val="000000"/>
                </a:solidFill>
                <a:highlight>
                  <a:srgbClr val="FFFF00"/>
                </a:highlight>
                <a:latin typeface="+mj-lt"/>
                <a:cs typeface="Arial" panose="020B0604020202020204" pitchFamily="34" charset="0"/>
              </a:rPr>
              <a:t>Facilities Information and Documentation.</a:t>
            </a:r>
          </a:p>
        </p:txBody>
      </p:sp>
      <p:sp>
        <p:nvSpPr>
          <p:cNvPr id="6" name="Title 5">
            <a:extLst>
              <a:ext uri="{FF2B5EF4-FFF2-40B4-BE49-F238E27FC236}">
                <a16:creationId xmlns:a16="http://schemas.microsoft.com/office/drawing/2014/main" id="{264F0B97-3695-4C9A-B7D2-B79F10A1A3BE}"/>
              </a:ext>
            </a:extLst>
          </p:cNvPr>
          <p:cNvSpPr>
            <a:spLocks noGrp="1"/>
          </p:cNvSpPr>
          <p:nvPr>
            <p:ph type="title"/>
          </p:nvPr>
        </p:nvSpPr>
        <p:spPr/>
        <p:txBody>
          <a:bodyPr>
            <a:noAutofit/>
          </a:bodyPr>
          <a:lstStyle/>
          <a:p>
            <a:r>
              <a:rPr lang="en-US" altLang="en-US" sz="3200" i="1" dirty="0">
                <a:solidFill>
                  <a:srgbClr val="000000"/>
                </a:solidFill>
              </a:rPr>
              <a:t>Chapter 3.3: The Risk Management System and Elements</a:t>
            </a:r>
          </a:p>
        </p:txBody>
      </p:sp>
      <p:sp>
        <p:nvSpPr>
          <p:cNvPr id="3" name="Footer Placeholder 2">
            <a:extLst>
              <a:ext uri="{FF2B5EF4-FFF2-40B4-BE49-F238E27FC236}">
                <a16:creationId xmlns:a16="http://schemas.microsoft.com/office/drawing/2014/main" id="{C35A32BE-25F2-406C-8F87-30671D21DEFF}"/>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4" name="Slide Number Placeholder 3">
            <a:extLst>
              <a:ext uri="{FF2B5EF4-FFF2-40B4-BE49-F238E27FC236}">
                <a16:creationId xmlns:a16="http://schemas.microsoft.com/office/drawing/2014/main" id="{72B4DBF5-53CC-4BF9-9F50-9D5B8AA21550}"/>
              </a:ext>
            </a:extLst>
          </p:cNvPr>
          <p:cNvSpPr>
            <a:spLocks noGrp="1"/>
          </p:cNvSpPr>
          <p:nvPr>
            <p:ph type="sldNum" sz="quarter" idx="12"/>
          </p:nvPr>
        </p:nvSpPr>
        <p:spPr/>
        <p:txBody>
          <a:bodyPr/>
          <a:lstStyle/>
          <a:p>
            <a:fld id="{C9D8F22C-A67B-4325-BDBD-3581FF6E0E6F}" type="slidenum">
              <a:rPr lang="en-US" smtClean="0"/>
              <a:t>26</a:t>
            </a:fld>
            <a:endParaRPr lang="en-US"/>
          </a:p>
        </p:txBody>
      </p:sp>
    </p:spTree>
    <p:extLst>
      <p:ext uri="{BB962C8B-B14F-4D97-AF65-F5344CB8AC3E}">
        <p14:creationId xmlns:p14="http://schemas.microsoft.com/office/powerpoint/2010/main" val="198858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813F0-B505-4955-BE1D-03DE50E2B1EF}"/>
              </a:ext>
            </a:extLst>
          </p:cNvPr>
          <p:cNvSpPr>
            <a:spLocks noGrp="1"/>
          </p:cNvSpPr>
          <p:nvPr>
            <p:ph type="title"/>
          </p:nvPr>
        </p:nvSpPr>
        <p:spPr/>
        <p:txBody>
          <a:bodyPr/>
          <a:lstStyle/>
          <a:p>
            <a:r>
              <a:rPr lang="en-US" dirty="0"/>
              <a:t>Facilities Information &amp; Documentation</a:t>
            </a:r>
          </a:p>
        </p:txBody>
      </p:sp>
      <p:sp>
        <p:nvSpPr>
          <p:cNvPr id="3" name="Content Placeholder 2">
            <a:extLst>
              <a:ext uri="{FF2B5EF4-FFF2-40B4-BE49-F238E27FC236}">
                <a16:creationId xmlns:a16="http://schemas.microsoft.com/office/drawing/2014/main" id="{8CAFA052-E32D-49D7-B7A2-F8BCDC0A509B}"/>
              </a:ext>
            </a:extLst>
          </p:cNvPr>
          <p:cNvSpPr>
            <a:spLocks noGrp="1"/>
          </p:cNvSpPr>
          <p:nvPr>
            <p:ph idx="1"/>
          </p:nvPr>
        </p:nvSpPr>
        <p:spPr/>
        <p:txBody>
          <a:bodyPr/>
          <a:lstStyle/>
          <a:p>
            <a:r>
              <a:rPr lang="en-US" dirty="0"/>
              <a:t>Could a worker understand the potential hazards? </a:t>
            </a:r>
          </a:p>
          <a:p>
            <a:pPr>
              <a:spcAft>
                <a:spcPts val="1200"/>
              </a:spcAft>
            </a:pPr>
            <a:r>
              <a:rPr lang="en-US" dirty="0"/>
              <a:t>Could appropriate PPE be selected to mitigate the risk?</a:t>
            </a:r>
          </a:p>
          <a:p>
            <a:r>
              <a:rPr lang="en-US" dirty="0"/>
              <a:t>Where to find data on both Shock and Arc Flash Hazard?</a:t>
            </a:r>
          </a:p>
          <a:p>
            <a:endParaRPr lang="en-US" dirty="0"/>
          </a:p>
        </p:txBody>
      </p:sp>
      <p:sp>
        <p:nvSpPr>
          <p:cNvPr id="4" name="Footer Placeholder 3">
            <a:extLst>
              <a:ext uri="{FF2B5EF4-FFF2-40B4-BE49-F238E27FC236}">
                <a16:creationId xmlns:a16="http://schemas.microsoft.com/office/drawing/2014/main" id="{DE0B8922-115F-4566-A4B8-3A1D1E45A522}"/>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5" name="Slide Number Placeholder 4">
            <a:extLst>
              <a:ext uri="{FF2B5EF4-FFF2-40B4-BE49-F238E27FC236}">
                <a16:creationId xmlns:a16="http://schemas.microsoft.com/office/drawing/2014/main" id="{14CD2525-E790-4988-A1F8-73982EF37AED}"/>
              </a:ext>
            </a:extLst>
          </p:cNvPr>
          <p:cNvSpPr>
            <a:spLocks noGrp="1"/>
          </p:cNvSpPr>
          <p:nvPr>
            <p:ph type="sldNum" sz="quarter" idx="12"/>
          </p:nvPr>
        </p:nvSpPr>
        <p:spPr/>
        <p:txBody>
          <a:bodyPr/>
          <a:lstStyle/>
          <a:p>
            <a:fld id="{C9D8F22C-A67B-4325-BDBD-3581FF6E0E6F}" type="slidenum">
              <a:rPr lang="en-US" smtClean="0"/>
              <a:t>27</a:t>
            </a:fld>
            <a:endParaRPr lang="en-US"/>
          </a:p>
        </p:txBody>
      </p:sp>
    </p:spTree>
    <p:extLst>
      <p:ext uri="{BB962C8B-B14F-4D97-AF65-F5344CB8AC3E}">
        <p14:creationId xmlns:p14="http://schemas.microsoft.com/office/powerpoint/2010/main" val="1802179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813F0-B505-4955-BE1D-03DE50E2B1EF}"/>
              </a:ext>
            </a:extLst>
          </p:cNvPr>
          <p:cNvSpPr>
            <a:spLocks noGrp="1"/>
          </p:cNvSpPr>
          <p:nvPr>
            <p:ph type="title"/>
          </p:nvPr>
        </p:nvSpPr>
        <p:spPr/>
        <p:txBody>
          <a:bodyPr/>
          <a:lstStyle/>
          <a:p>
            <a:r>
              <a:rPr lang="en-US" dirty="0"/>
              <a:t>Facilities Information &amp; Documentation</a:t>
            </a:r>
          </a:p>
        </p:txBody>
      </p:sp>
      <p:sp>
        <p:nvSpPr>
          <p:cNvPr id="3" name="Content Placeholder 2">
            <a:extLst>
              <a:ext uri="{FF2B5EF4-FFF2-40B4-BE49-F238E27FC236}">
                <a16:creationId xmlns:a16="http://schemas.microsoft.com/office/drawing/2014/main" id="{8CAFA052-E32D-49D7-B7A2-F8BCDC0A509B}"/>
              </a:ext>
            </a:extLst>
          </p:cNvPr>
          <p:cNvSpPr>
            <a:spLocks noGrp="1"/>
          </p:cNvSpPr>
          <p:nvPr>
            <p:ph idx="1"/>
          </p:nvPr>
        </p:nvSpPr>
        <p:spPr/>
        <p:txBody>
          <a:bodyPr/>
          <a:lstStyle/>
          <a:p>
            <a:r>
              <a:rPr lang="en-US" dirty="0"/>
              <a:t>Canadian Electrical Code introduced labeling requirements in 2006</a:t>
            </a:r>
          </a:p>
          <a:p>
            <a:pPr lvl="1"/>
            <a:r>
              <a:rPr lang="en-US" dirty="0"/>
              <a:t>Rule 2-306 (1), “Electrical equipment… shall be field marked to warn persons of potential electric shock and arc flash hazards.”</a:t>
            </a:r>
          </a:p>
          <a:p>
            <a:pPr lvl="1"/>
            <a:r>
              <a:rPr lang="en-US" dirty="0"/>
              <a:t>Header with the word DANGER, WARNING, CAUTION</a:t>
            </a:r>
          </a:p>
          <a:p>
            <a:pPr lvl="1"/>
            <a:r>
              <a:rPr lang="en-US" dirty="0"/>
              <a:t>Message indicating the nature of the potential hazard</a:t>
            </a:r>
          </a:p>
          <a:p>
            <a:pPr lvl="1"/>
            <a:r>
              <a:rPr lang="en-US" dirty="0"/>
              <a:t>Placed in a readily visible location</a:t>
            </a:r>
          </a:p>
          <a:p>
            <a:pPr lvl="1"/>
            <a:r>
              <a:rPr lang="en-US" dirty="0"/>
              <a:t>Not all warning labels are created equal!</a:t>
            </a:r>
          </a:p>
          <a:p>
            <a:pPr lvl="1">
              <a:spcBef>
                <a:spcPts val="10200"/>
              </a:spcBef>
            </a:pPr>
            <a:r>
              <a:rPr lang="en-US" dirty="0"/>
              <a:t>CSA Z462-18 Appendix Q Figure Q.1</a:t>
            </a:r>
          </a:p>
          <a:p>
            <a:endParaRPr lang="en-US" dirty="0"/>
          </a:p>
          <a:p>
            <a:endParaRPr lang="en-US" dirty="0"/>
          </a:p>
        </p:txBody>
      </p:sp>
      <p:sp>
        <p:nvSpPr>
          <p:cNvPr id="4" name="Footer Placeholder 3">
            <a:extLst>
              <a:ext uri="{FF2B5EF4-FFF2-40B4-BE49-F238E27FC236}">
                <a16:creationId xmlns:a16="http://schemas.microsoft.com/office/drawing/2014/main" id="{DE0B8922-115F-4566-A4B8-3A1D1E45A522}"/>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5" name="Slide Number Placeholder 4">
            <a:extLst>
              <a:ext uri="{FF2B5EF4-FFF2-40B4-BE49-F238E27FC236}">
                <a16:creationId xmlns:a16="http://schemas.microsoft.com/office/drawing/2014/main" id="{14CD2525-E790-4988-A1F8-73982EF37AED}"/>
              </a:ext>
            </a:extLst>
          </p:cNvPr>
          <p:cNvSpPr>
            <a:spLocks noGrp="1"/>
          </p:cNvSpPr>
          <p:nvPr>
            <p:ph type="sldNum" sz="quarter" idx="12"/>
          </p:nvPr>
        </p:nvSpPr>
        <p:spPr/>
        <p:txBody>
          <a:bodyPr/>
          <a:lstStyle/>
          <a:p>
            <a:fld id="{C9D8F22C-A67B-4325-BDBD-3581FF6E0E6F}" type="slidenum">
              <a:rPr lang="en-US" smtClean="0"/>
              <a:t>28</a:t>
            </a:fld>
            <a:endParaRPr lang="en-US"/>
          </a:p>
        </p:txBody>
      </p:sp>
      <p:pic>
        <p:nvPicPr>
          <p:cNvPr id="8" name="Picture 7">
            <a:extLst>
              <a:ext uri="{FF2B5EF4-FFF2-40B4-BE49-F238E27FC236}">
                <a16:creationId xmlns:a16="http://schemas.microsoft.com/office/drawing/2014/main" id="{10CFA4E8-F242-4C76-9E41-4802236952F0}"/>
              </a:ext>
            </a:extLst>
          </p:cNvPr>
          <p:cNvPicPr>
            <a:picLocks noChangeAspect="1"/>
          </p:cNvPicPr>
          <p:nvPr/>
        </p:nvPicPr>
        <p:blipFill>
          <a:blip r:embed="rId3"/>
          <a:stretch>
            <a:fillRect/>
          </a:stretch>
        </p:blipFill>
        <p:spPr>
          <a:xfrm>
            <a:off x="2536031" y="4287477"/>
            <a:ext cx="4071938" cy="1214438"/>
          </a:xfrm>
          <a:prstGeom prst="rect">
            <a:avLst/>
          </a:prstGeom>
        </p:spPr>
      </p:pic>
    </p:spTree>
    <p:extLst>
      <p:ext uri="{BB962C8B-B14F-4D97-AF65-F5344CB8AC3E}">
        <p14:creationId xmlns:p14="http://schemas.microsoft.com/office/powerpoint/2010/main" val="3881399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9D21-33BD-4066-8BB2-8337B3F81016}"/>
              </a:ext>
            </a:extLst>
          </p:cNvPr>
          <p:cNvSpPr>
            <a:spLocks noGrp="1"/>
          </p:cNvSpPr>
          <p:nvPr>
            <p:ph type="title"/>
          </p:nvPr>
        </p:nvSpPr>
        <p:spPr>
          <a:xfrm>
            <a:off x="628650" y="365126"/>
            <a:ext cx="7886700" cy="1325563"/>
          </a:xfrm>
        </p:spPr>
        <p:txBody>
          <a:bodyPr>
            <a:normAutofit/>
          </a:bodyPr>
          <a:lstStyle/>
          <a:p>
            <a:r>
              <a:rPr lang="en-US" sz="2400" dirty="0"/>
              <a:t>Does this meet Canadian Electrical Code Requirements?</a:t>
            </a:r>
          </a:p>
        </p:txBody>
      </p:sp>
      <p:pic>
        <p:nvPicPr>
          <p:cNvPr id="7" name="Content Placeholder 6">
            <a:extLst>
              <a:ext uri="{FF2B5EF4-FFF2-40B4-BE49-F238E27FC236}">
                <a16:creationId xmlns:a16="http://schemas.microsoft.com/office/drawing/2014/main" id="{D5DE4DC0-59B2-48B5-8824-4A3EC4BC785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28650" y="2791981"/>
            <a:ext cx="3886200" cy="2418626"/>
          </a:xfrm>
          <a:prstGeom prst="rect">
            <a:avLst/>
          </a:prstGeom>
        </p:spPr>
      </p:pic>
      <p:pic>
        <p:nvPicPr>
          <p:cNvPr id="9" name="Content Placeholder 8">
            <a:extLst>
              <a:ext uri="{FF2B5EF4-FFF2-40B4-BE49-F238E27FC236}">
                <a16:creationId xmlns:a16="http://schemas.microsoft.com/office/drawing/2014/main" id="{D520FAD0-6C39-4515-B511-0435781A057D}"/>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4938865" y="1825625"/>
            <a:ext cx="3266770" cy="4351338"/>
          </a:xfrm>
          <a:prstGeom prst="rect">
            <a:avLst/>
          </a:prstGeom>
        </p:spPr>
      </p:pic>
      <p:sp>
        <p:nvSpPr>
          <p:cNvPr id="5" name="Footer Placeholder 4">
            <a:extLst>
              <a:ext uri="{FF2B5EF4-FFF2-40B4-BE49-F238E27FC236}">
                <a16:creationId xmlns:a16="http://schemas.microsoft.com/office/drawing/2014/main" id="{59CD26D8-8562-423F-8935-3628BCC63945}"/>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6" name="Slide Number Placeholder 5">
            <a:extLst>
              <a:ext uri="{FF2B5EF4-FFF2-40B4-BE49-F238E27FC236}">
                <a16:creationId xmlns:a16="http://schemas.microsoft.com/office/drawing/2014/main" id="{DEF42754-5CD8-4E68-860B-BA99C3391DC9}"/>
              </a:ext>
            </a:extLst>
          </p:cNvPr>
          <p:cNvSpPr>
            <a:spLocks noGrp="1"/>
          </p:cNvSpPr>
          <p:nvPr>
            <p:ph type="sldNum" sz="quarter" idx="12"/>
          </p:nvPr>
        </p:nvSpPr>
        <p:spPr/>
        <p:txBody>
          <a:bodyPr/>
          <a:lstStyle/>
          <a:p>
            <a:fld id="{C9D8F22C-A67B-4325-BDBD-3581FF6E0E6F}" type="slidenum">
              <a:rPr lang="en-US" smtClean="0"/>
              <a:t>29</a:t>
            </a:fld>
            <a:endParaRPr lang="en-US"/>
          </a:p>
        </p:txBody>
      </p:sp>
    </p:spTree>
    <p:extLst>
      <p:ext uri="{BB962C8B-B14F-4D97-AF65-F5344CB8AC3E}">
        <p14:creationId xmlns:p14="http://schemas.microsoft.com/office/powerpoint/2010/main" val="1796393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28855A-6C46-430C-B692-06A4DEC9E3B8}"/>
              </a:ext>
            </a:extLst>
          </p:cNvPr>
          <p:cNvSpPr/>
          <p:nvPr/>
        </p:nvSpPr>
        <p:spPr>
          <a:xfrm>
            <a:off x="7589623" y="0"/>
            <a:ext cx="15543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5206E-B873-4C0E-B22E-6DC1F988D432}"/>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976C01C7-368D-4922-9F86-4063E6728078}"/>
              </a:ext>
            </a:extLst>
          </p:cNvPr>
          <p:cNvSpPr>
            <a:spLocks noGrp="1"/>
          </p:cNvSpPr>
          <p:nvPr>
            <p:ph idx="1"/>
          </p:nvPr>
        </p:nvSpPr>
        <p:spPr>
          <a:xfrm>
            <a:off x="628650" y="1825625"/>
            <a:ext cx="6211765" cy="4351338"/>
          </a:xfrm>
        </p:spPr>
        <p:txBody>
          <a:bodyPr>
            <a:normAutofit/>
          </a:bodyPr>
          <a:lstStyle/>
          <a:p>
            <a:r>
              <a:rPr lang="en-US" dirty="0"/>
              <a:t>Apply the Risk Management Work Process to Electrical Hazards in Industry</a:t>
            </a:r>
          </a:p>
          <a:p>
            <a:r>
              <a:rPr lang="en-US" dirty="0"/>
              <a:t>Explain 3 specific Risk Management Elements</a:t>
            </a:r>
          </a:p>
          <a:p>
            <a:pPr lvl="1"/>
            <a:r>
              <a:rPr lang="en-US" dirty="0"/>
              <a:t>Design, Construction and Start-up.</a:t>
            </a:r>
          </a:p>
          <a:p>
            <a:pPr lvl="1"/>
            <a:r>
              <a:rPr lang="en-US" dirty="0"/>
              <a:t>Operations and Maintenance.</a:t>
            </a:r>
          </a:p>
          <a:p>
            <a:pPr lvl="1"/>
            <a:r>
              <a:rPr lang="en-US" dirty="0"/>
              <a:t>Operations and Facilities Information and Documentation.</a:t>
            </a:r>
          </a:p>
          <a:p>
            <a:r>
              <a:rPr lang="en-US" dirty="0"/>
              <a:t>Recognize the limitations of our understanding</a:t>
            </a:r>
          </a:p>
          <a:p>
            <a:pPr lvl="1"/>
            <a:r>
              <a:rPr lang="en-US" dirty="0"/>
              <a:t>You don’t know what you don’t know</a:t>
            </a:r>
          </a:p>
          <a:p>
            <a:endParaRPr lang="en-US" dirty="0"/>
          </a:p>
        </p:txBody>
      </p:sp>
      <p:sp>
        <p:nvSpPr>
          <p:cNvPr id="4" name="Footer Placeholder 3">
            <a:extLst>
              <a:ext uri="{FF2B5EF4-FFF2-40B4-BE49-F238E27FC236}">
                <a16:creationId xmlns:a16="http://schemas.microsoft.com/office/drawing/2014/main" id="{B5B55E2B-C6E5-440D-9BCB-7AABAC3935FD}"/>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5" name="Slide Number Placeholder 4">
            <a:extLst>
              <a:ext uri="{FF2B5EF4-FFF2-40B4-BE49-F238E27FC236}">
                <a16:creationId xmlns:a16="http://schemas.microsoft.com/office/drawing/2014/main" id="{27EE723B-C6D3-4071-8C56-CF6139814D73}"/>
              </a:ext>
            </a:extLst>
          </p:cNvPr>
          <p:cNvSpPr>
            <a:spLocks noGrp="1"/>
          </p:cNvSpPr>
          <p:nvPr>
            <p:ph type="sldNum" sz="quarter" idx="12"/>
          </p:nvPr>
        </p:nvSpPr>
        <p:spPr/>
        <p:txBody>
          <a:bodyPr/>
          <a:lstStyle/>
          <a:p>
            <a:fld id="{C9D8F22C-A67B-4325-BDBD-3581FF6E0E6F}" type="slidenum">
              <a:rPr lang="en-US" smtClean="0"/>
              <a:t>3</a:t>
            </a:fld>
            <a:endParaRPr lang="en-US"/>
          </a:p>
        </p:txBody>
      </p:sp>
      <p:pic>
        <p:nvPicPr>
          <p:cNvPr id="8" name="Graphic 7" descr="Head with gears">
            <a:extLst>
              <a:ext uri="{FF2B5EF4-FFF2-40B4-BE49-F238E27FC236}">
                <a16:creationId xmlns:a16="http://schemas.microsoft.com/office/drawing/2014/main" id="{60C16DA4-D79D-4E39-B912-AC91A25539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flipH="1">
            <a:off x="6896892" y="2736269"/>
            <a:ext cx="1385462" cy="1385462"/>
          </a:xfrm>
          <a:prstGeom prst="rect">
            <a:avLst/>
          </a:prstGeom>
        </p:spPr>
      </p:pic>
    </p:spTree>
    <p:extLst>
      <p:ext uri="{BB962C8B-B14F-4D97-AF65-F5344CB8AC3E}">
        <p14:creationId xmlns:p14="http://schemas.microsoft.com/office/powerpoint/2010/main" val="2500465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2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400" fill="hold"/>
                                        <p:tgtEl>
                                          <p:spTgt spid="6"/>
                                        </p:tgtEl>
                                        <p:attrNameLst>
                                          <p:attrName>ppt_x</p:attrName>
                                        </p:attrNameLst>
                                      </p:cBhvr>
                                      <p:tavLst>
                                        <p:tav tm="0">
                                          <p:val>
                                            <p:strVal val="1+#ppt_w/2"/>
                                          </p:val>
                                        </p:tav>
                                        <p:tav tm="100000">
                                          <p:val>
                                            <p:strVal val="#ppt_x"/>
                                          </p:val>
                                        </p:tav>
                                      </p:tavLst>
                                    </p:anim>
                                    <p:anim calcmode="lin" valueType="num">
                                      <p:cBhvr additive="base">
                                        <p:cTn id="8" dur="4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10"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813F0-B505-4955-BE1D-03DE50E2B1EF}"/>
              </a:ext>
            </a:extLst>
          </p:cNvPr>
          <p:cNvSpPr>
            <a:spLocks noGrp="1"/>
          </p:cNvSpPr>
          <p:nvPr>
            <p:ph type="title"/>
          </p:nvPr>
        </p:nvSpPr>
        <p:spPr/>
        <p:txBody>
          <a:bodyPr/>
          <a:lstStyle/>
          <a:p>
            <a:r>
              <a:rPr lang="en-US" dirty="0"/>
              <a:t>Facilities Information &amp; Documentation</a:t>
            </a:r>
          </a:p>
        </p:txBody>
      </p:sp>
      <p:sp>
        <p:nvSpPr>
          <p:cNvPr id="3" name="Content Placeholder 2">
            <a:extLst>
              <a:ext uri="{FF2B5EF4-FFF2-40B4-BE49-F238E27FC236}">
                <a16:creationId xmlns:a16="http://schemas.microsoft.com/office/drawing/2014/main" id="{8CAFA052-E32D-49D7-B7A2-F8BCDC0A509B}"/>
              </a:ext>
            </a:extLst>
          </p:cNvPr>
          <p:cNvSpPr>
            <a:spLocks noGrp="1"/>
          </p:cNvSpPr>
          <p:nvPr>
            <p:ph idx="1"/>
          </p:nvPr>
        </p:nvSpPr>
        <p:spPr/>
        <p:txBody>
          <a:bodyPr/>
          <a:lstStyle/>
          <a:p>
            <a:r>
              <a:rPr lang="en-US" dirty="0"/>
              <a:t>Sample of a detailed warning label:</a:t>
            </a:r>
          </a:p>
        </p:txBody>
      </p:sp>
      <p:sp>
        <p:nvSpPr>
          <p:cNvPr id="4" name="Footer Placeholder 3">
            <a:extLst>
              <a:ext uri="{FF2B5EF4-FFF2-40B4-BE49-F238E27FC236}">
                <a16:creationId xmlns:a16="http://schemas.microsoft.com/office/drawing/2014/main" id="{DE0B8922-115F-4566-A4B8-3A1D1E45A522}"/>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5" name="Slide Number Placeholder 4">
            <a:extLst>
              <a:ext uri="{FF2B5EF4-FFF2-40B4-BE49-F238E27FC236}">
                <a16:creationId xmlns:a16="http://schemas.microsoft.com/office/drawing/2014/main" id="{14CD2525-E790-4988-A1F8-73982EF37AED}"/>
              </a:ext>
            </a:extLst>
          </p:cNvPr>
          <p:cNvSpPr>
            <a:spLocks noGrp="1"/>
          </p:cNvSpPr>
          <p:nvPr>
            <p:ph type="sldNum" sz="quarter" idx="12"/>
          </p:nvPr>
        </p:nvSpPr>
        <p:spPr/>
        <p:txBody>
          <a:bodyPr/>
          <a:lstStyle/>
          <a:p>
            <a:fld id="{C9D8F22C-A67B-4325-BDBD-3581FF6E0E6F}" type="slidenum">
              <a:rPr lang="en-US" smtClean="0"/>
              <a:t>30</a:t>
            </a:fld>
            <a:endParaRPr lang="en-US"/>
          </a:p>
        </p:txBody>
      </p:sp>
      <p:pic>
        <p:nvPicPr>
          <p:cNvPr id="6" name="Picture 5">
            <a:extLst>
              <a:ext uri="{FF2B5EF4-FFF2-40B4-BE49-F238E27FC236}">
                <a16:creationId xmlns:a16="http://schemas.microsoft.com/office/drawing/2014/main" id="{266AE635-2E3E-4D10-8284-C2C7789080A9}"/>
              </a:ext>
            </a:extLst>
          </p:cNvPr>
          <p:cNvPicPr>
            <a:picLocks noChangeAspect="1"/>
          </p:cNvPicPr>
          <p:nvPr/>
        </p:nvPicPr>
        <p:blipFill>
          <a:blip r:embed="rId4"/>
          <a:stretch>
            <a:fillRect/>
          </a:stretch>
        </p:blipFill>
        <p:spPr>
          <a:xfrm>
            <a:off x="1346826" y="2226708"/>
            <a:ext cx="6450349" cy="4005119"/>
          </a:xfrm>
          <a:prstGeom prst="rect">
            <a:avLst/>
          </a:prstGeom>
        </p:spPr>
      </p:pic>
    </p:spTree>
    <p:extLst>
      <p:ext uri="{BB962C8B-B14F-4D97-AF65-F5344CB8AC3E}">
        <p14:creationId xmlns:p14="http://schemas.microsoft.com/office/powerpoint/2010/main" val="2140984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l="-17000" r="-17000"/>
          </a:stretch>
        </a:blipFill>
        <a:effectLst/>
      </p:bgPr>
    </p:bg>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3173239B-5E37-4F63-833D-40E84F22FC4E}"/>
              </a:ext>
            </a:extLst>
          </p:cNvPr>
          <p:cNvSpPr>
            <a:spLocks noChangeArrowheads="1"/>
          </p:cNvSpPr>
          <p:nvPr/>
        </p:nvSpPr>
        <p:spPr bwMode="auto">
          <a:xfrm>
            <a:off x="571500" y="1690689"/>
            <a:ext cx="8001000" cy="4460504"/>
          </a:xfrm>
          <a:prstGeom prst="rect">
            <a:avLst/>
          </a:prstGeom>
          <a:solidFill>
            <a:srgbClr val="FFFFFF"/>
          </a:solidFill>
          <a:ln w="76200" algn="ctr">
            <a:solidFill>
              <a:srgbClr val="3366CC"/>
            </a:solidFill>
            <a:miter lim="800000"/>
            <a:headEnd/>
            <a:tailEnd/>
          </a:ln>
          <a:effectLst/>
        </p:spPr>
        <p:txBody>
          <a:bodyPr/>
          <a:lstStyle>
            <a:lvl1pPr marL="457200" indent="-457200">
              <a:defRPr sz="2400">
                <a:solidFill>
                  <a:schemeClr val="tx1"/>
                </a:solidFill>
                <a:latin typeface="Times New Roman" panose="02020603050405020304" pitchFamily="18" charset="0"/>
                <a:ea typeface="ＭＳ Ｐゴシック" panose="020B0600070205080204" pitchFamily="34" charset="-128"/>
              </a:defRPr>
            </a:lvl1pPr>
            <a:lvl2pPr marL="914400" indent="-457200">
              <a:defRPr sz="2400">
                <a:solidFill>
                  <a:schemeClr val="tx1"/>
                </a:solidFill>
                <a:latin typeface="Times New Roman" panose="02020603050405020304" pitchFamily="18" charset="0"/>
                <a:ea typeface="ＭＳ Ｐゴシック" panose="020B0600070205080204" pitchFamily="34" charset="-128"/>
              </a:defRPr>
            </a:lvl2pPr>
            <a:lvl3pPr marL="1371600" indent="-457200">
              <a:defRPr sz="2400">
                <a:solidFill>
                  <a:schemeClr val="tx1"/>
                </a:solidFill>
                <a:latin typeface="Times New Roman" panose="02020603050405020304" pitchFamily="18" charset="0"/>
                <a:ea typeface="ＭＳ Ｐゴシック" panose="020B0600070205080204" pitchFamily="34" charset="-128"/>
              </a:defRPr>
            </a:lvl3pPr>
            <a:lvl4pPr marL="1828800" indent="-457200">
              <a:defRPr sz="2400">
                <a:solidFill>
                  <a:schemeClr val="tx1"/>
                </a:solidFill>
                <a:latin typeface="Times New Roman" panose="02020603050405020304" pitchFamily="18" charset="0"/>
                <a:ea typeface="ＭＳ Ｐゴシック" panose="020B0600070205080204" pitchFamily="34" charset="-128"/>
              </a:defRPr>
            </a:lvl4pPr>
            <a:lvl5pPr marL="2286000" indent="-457200">
              <a:defRPr sz="2400">
                <a:solidFill>
                  <a:schemeClr val="tx1"/>
                </a:solidFill>
                <a:latin typeface="Times New Roman" panose="02020603050405020304" pitchFamily="18" charset="0"/>
                <a:ea typeface="ＭＳ Ｐゴシック" panose="020B0600070205080204" pitchFamily="34" charset="-128"/>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fontAlgn="base">
              <a:lnSpc>
                <a:spcPct val="110000"/>
              </a:lnSpc>
              <a:spcBef>
                <a:spcPct val="20000"/>
              </a:spcBef>
              <a:spcAft>
                <a:spcPct val="0"/>
              </a:spcAft>
              <a:buClr>
                <a:srgbClr val="000000"/>
              </a:buClr>
              <a:buFont typeface="Wingdings" panose="05000000000000000000" pitchFamily="2" charset="2"/>
              <a:buNone/>
            </a:pPr>
            <a:r>
              <a:rPr lang="en-US" altLang="en-US" sz="1800" b="1" dirty="0">
                <a:solidFill>
                  <a:srgbClr val="000000"/>
                </a:solidFill>
                <a:latin typeface="+mj-lt"/>
              </a:rPr>
              <a:t>Risk Management System (APEGA Model):</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Management Leadership, Commitment and Accountability.</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Risk Assessment and Management of Risks.</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Community Awareness and Emergency Preparedness.</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Management of Change.</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Incident Reporting, Investigation, Analysis and Actions.</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Program Evaluation and Continuous Improvement. </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Design, Construction and Start-up.</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b="1" dirty="0">
                <a:solidFill>
                  <a:srgbClr val="000000"/>
                </a:solidFill>
                <a:highlight>
                  <a:srgbClr val="FFFF00"/>
                </a:highlight>
                <a:latin typeface="+mj-lt"/>
              </a:rPr>
              <a:t>Operations and Maintenance.</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Employee Competency and Training.</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Contractor Competency and Integration.</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Operations and Facilities Information and Documentation.</a:t>
            </a:r>
          </a:p>
        </p:txBody>
      </p:sp>
      <p:sp>
        <p:nvSpPr>
          <p:cNvPr id="6" name="Title 5">
            <a:extLst>
              <a:ext uri="{FF2B5EF4-FFF2-40B4-BE49-F238E27FC236}">
                <a16:creationId xmlns:a16="http://schemas.microsoft.com/office/drawing/2014/main" id="{264F0B97-3695-4C9A-B7D2-B79F10A1A3BE}"/>
              </a:ext>
            </a:extLst>
          </p:cNvPr>
          <p:cNvSpPr>
            <a:spLocks noGrp="1"/>
          </p:cNvSpPr>
          <p:nvPr>
            <p:ph type="title"/>
          </p:nvPr>
        </p:nvSpPr>
        <p:spPr/>
        <p:txBody>
          <a:bodyPr>
            <a:noAutofit/>
          </a:bodyPr>
          <a:lstStyle/>
          <a:p>
            <a:r>
              <a:rPr lang="en-US" altLang="en-US" sz="3200" i="1" dirty="0">
                <a:solidFill>
                  <a:srgbClr val="000000"/>
                </a:solidFill>
              </a:rPr>
              <a:t>Chapter 3.3: The Risk Management System and Elements</a:t>
            </a:r>
          </a:p>
        </p:txBody>
      </p:sp>
      <p:sp>
        <p:nvSpPr>
          <p:cNvPr id="3" name="Footer Placeholder 2">
            <a:extLst>
              <a:ext uri="{FF2B5EF4-FFF2-40B4-BE49-F238E27FC236}">
                <a16:creationId xmlns:a16="http://schemas.microsoft.com/office/drawing/2014/main" id="{C35A32BE-25F2-406C-8F87-30671D21DEFF}"/>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4" name="Slide Number Placeholder 3">
            <a:extLst>
              <a:ext uri="{FF2B5EF4-FFF2-40B4-BE49-F238E27FC236}">
                <a16:creationId xmlns:a16="http://schemas.microsoft.com/office/drawing/2014/main" id="{72B4DBF5-53CC-4BF9-9F50-9D5B8AA21550}"/>
              </a:ext>
            </a:extLst>
          </p:cNvPr>
          <p:cNvSpPr>
            <a:spLocks noGrp="1"/>
          </p:cNvSpPr>
          <p:nvPr>
            <p:ph type="sldNum" sz="quarter" idx="12"/>
          </p:nvPr>
        </p:nvSpPr>
        <p:spPr/>
        <p:txBody>
          <a:bodyPr/>
          <a:lstStyle/>
          <a:p>
            <a:fld id="{C9D8F22C-A67B-4325-BDBD-3581FF6E0E6F}" type="slidenum">
              <a:rPr lang="en-US" smtClean="0"/>
              <a:t>31</a:t>
            </a:fld>
            <a:endParaRPr lang="en-US"/>
          </a:p>
        </p:txBody>
      </p:sp>
    </p:spTree>
    <p:extLst>
      <p:ext uri="{BB962C8B-B14F-4D97-AF65-F5344CB8AC3E}">
        <p14:creationId xmlns:p14="http://schemas.microsoft.com/office/powerpoint/2010/main" val="2451633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964D5-67A2-4C42-862B-42EF06B2A479}"/>
              </a:ext>
            </a:extLst>
          </p:cNvPr>
          <p:cNvSpPr>
            <a:spLocks noGrp="1"/>
          </p:cNvSpPr>
          <p:nvPr>
            <p:ph type="title"/>
          </p:nvPr>
        </p:nvSpPr>
        <p:spPr>
          <a:xfrm>
            <a:off x="628650" y="365126"/>
            <a:ext cx="7886700" cy="1325563"/>
          </a:xfrm>
        </p:spPr>
        <p:txBody>
          <a:bodyPr/>
          <a:lstStyle/>
          <a:p>
            <a:r>
              <a:rPr lang="en-US" dirty="0"/>
              <a:t>Maintenance</a:t>
            </a:r>
          </a:p>
        </p:txBody>
      </p:sp>
      <p:sp>
        <p:nvSpPr>
          <p:cNvPr id="3" name="Content Placeholder 2">
            <a:extLst>
              <a:ext uri="{FF2B5EF4-FFF2-40B4-BE49-F238E27FC236}">
                <a16:creationId xmlns:a16="http://schemas.microsoft.com/office/drawing/2014/main" id="{EB157F1F-2A57-44E8-8AC5-CA589D401B86}"/>
              </a:ext>
            </a:extLst>
          </p:cNvPr>
          <p:cNvSpPr>
            <a:spLocks noGrp="1"/>
          </p:cNvSpPr>
          <p:nvPr>
            <p:ph idx="1"/>
          </p:nvPr>
        </p:nvSpPr>
        <p:spPr/>
        <p:txBody>
          <a:bodyPr>
            <a:normAutofit/>
          </a:bodyPr>
          <a:lstStyle/>
          <a:p>
            <a:pPr>
              <a:spcBef>
                <a:spcPts val="300"/>
              </a:spcBef>
            </a:pPr>
            <a:r>
              <a:rPr lang="en-US" sz="1800" dirty="0"/>
              <a:t>The information contained on the warning labels may not be accurate if proper maintenance is not performed</a:t>
            </a:r>
          </a:p>
          <a:p>
            <a:pPr>
              <a:spcBef>
                <a:spcPts val="300"/>
              </a:spcBef>
            </a:pPr>
            <a:r>
              <a:rPr lang="en-US" sz="1800" dirty="0"/>
              <a:t>Power system maintenance is critical to the safe operation of all systems</a:t>
            </a:r>
          </a:p>
          <a:p>
            <a:pPr>
              <a:spcBef>
                <a:spcPts val="300"/>
              </a:spcBef>
            </a:pPr>
            <a:r>
              <a:rPr lang="en-US" sz="1800" dirty="0"/>
              <a:t>Electrical power systems equipment operated when it’s in poor condition because of lack of maintenance presents a higher risk of personnel exposure to electrical shock and arcing faults</a:t>
            </a:r>
          </a:p>
          <a:p>
            <a:pPr lvl="1"/>
            <a:r>
              <a:rPr lang="en-US" sz="1600" dirty="0"/>
              <a:t>A NETA study done in October 2007, indicated that 22% of service-aged circuit breakers had some type of malfunction and 10.5% did not operate at all during maintenance testing.</a:t>
            </a:r>
          </a:p>
          <a:p>
            <a:pPr marL="0" indent="0" algn="ctr">
              <a:buNone/>
            </a:pPr>
            <a:r>
              <a:rPr lang="en-US" sz="1100" dirty="0"/>
              <a:t>Heid K &amp; </a:t>
            </a:r>
            <a:r>
              <a:rPr lang="en-US" sz="1100" dirty="0" err="1"/>
              <a:t>Widdup</a:t>
            </a:r>
            <a:r>
              <a:rPr lang="en-US" sz="1100" dirty="0"/>
              <a:t> R, Total Clearing Time of Protective Devices and Its Effect of Electrical Hazards  </a:t>
            </a:r>
          </a:p>
          <a:p>
            <a:endParaRPr lang="en-US" dirty="0"/>
          </a:p>
          <a:p>
            <a:endParaRPr lang="en-US" dirty="0"/>
          </a:p>
        </p:txBody>
      </p:sp>
      <p:sp>
        <p:nvSpPr>
          <p:cNvPr id="4" name="Footer Placeholder 3">
            <a:extLst>
              <a:ext uri="{FF2B5EF4-FFF2-40B4-BE49-F238E27FC236}">
                <a16:creationId xmlns:a16="http://schemas.microsoft.com/office/drawing/2014/main" id="{7F48E94B-1853-4850-833E-3F9A2948DAED}"/>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5" name="Slide Number Placeholder 4">
            <a:extLst>
              <a:ext uri="{FF2B5EF4-FFF2-40B4-BE49-F238E27FC236}">
                <a16:creationId xmlns:a16="http://schemas.microsoft.com/office/drawing/2014/main" id="{3782D946-A374-4970-A37B-D6D3D0773C67}"/>
              </a:ext>
            </a:extLst>
          </p:cNvPr>
          <p:cNvSpPr>
            <a:spLocks noGrp="1"/>
          </p:cNvSpPr>
          <p:nvPr>
            <p:ph type="sldNum" sz="quarter" idx="12"/>
          </p:nvPr>
        </p:nvSpPr>
        <p:spPr/>
        <p:txBody>
          <a:bodyPr/>
          <a:lstStyle/>
          <a:p>
            <a:fld id="{C9D8F22C-A67B-4325-BDBD-3581FF6E0E6F}" type="slidenum">
              <a:rPr lang="en-US" smtClean="0"/>
              <a:t>32</a:t>
            </a:fld>
            <a:endParaRPr lang="en-US"/>
          </a:p>
        </p:txBody>
      </p:sp>
      <p:pic>
        <p:nvPicPr>
          <p:cNvPr id="6" name="Picture 5">
            <a:extLst>
              <a:ext uri="{FF2B5EF4-FFF2-40B4-BE49-F238E27FC236}">
                <a16:creationId xmlns:a16="http://schemas.microsoft.com/office/drawing/2014/main" id="{AA39D2EF-A293-49F6-8CC7-712F08DE9A77}"/>
              </a:ext>
            </a:extLst>
          </p:cNvPr>
          <p:cNvPicPr>
            <a:picLocks noChangeAspect="1"/>
          </p:cNvPicPr>
          <p:nvPr/>
        </p:nvPicPr>
        <p:blipFill>
          <a:blip r:embed="rId3"/>
          <a:stretch>
            <a:fillRect/>
          </a:stretch>
        </p:blipFill>
        <p:spPr>
          <a:xfrm>
            <a:off x="628650" y="4987702"/>
            <a:ext cx="1454142" cy="1186539"/>
          </a:xfrm>
          <a:prstGeom prst="rect">
            <a:avLst/>
          </a:prstGeom>
        </p:spPr>
      </p:pic>
      <p:pic>
        <p:nvPicPr>
          <p:cNvPr id="7" name="Picture 6">
            <a:extLst>
              <a:ext uri="{FF2B5EF4-FFF2-40B4-BE49-F238E27FC236}">
                <a16:creationId xmlns:a16="http://schemas.microsoft.com/office/drawing/2014/main" id="{00CF5217-F541-4BF7-983C-D67A30C0099E}"/>
              </a:ext>
            </a:extLst>
          </p:cNvPr>
          <p:cNvPicPr>
            <a:picLocks noChangeAspect="1"/>
          </p:cNvPicPr>
          <p:nvPr/>
        </p:nvPicPr>
        <p:blipFill>
          <a:blip r:embed="rId4"/>
          <a:stretch>
            <a:fillRect/>
          </a:stretch>
        </p:blipFill>
        <p:spPr>
          <a:xfrm>
            <a:off x="2183027" y="4987899"/>
            <a:ext cx="1436470" cy="1189064"/>
          </a:xfrm>
          <a:prstGeom prst="rect">
            <a:avLst/>
          </a:prstGeom>
        </p:spPr>
      </p:pic>
      <p:pic>
        <p:nvPicPr>
          <p:cNvPr id="8" name="Picture 5" descr="DS-AMP 1">
            <a:extLst>
              <a:ext uri="{FF2B5EF4-FFF2-40B4-BE49-F238E27FC236}">
                <a16:creationId xmlns:a16="http://schemas.microsoft.com/office/drawing/2014/main" id="{920D0ED7-4DCD-403A-B840-F959A6BAA9A2}"/>
              </a:ext>
            </a:extLst>
          </p:cNvPr>
          <p:cNvPicPr>
            <a:picLocks noChangeAspect="1" noChangeArrowheads="1"/>
          </p:cNvPicPr>
          <p:nvPr/>
        </p:nvPicPr>
        <p:blipFill>
          <a:blip r:embed="rId5" cstate="print"/>
          <a:srcRect/>
          <a:stretch>
            <a:fillRect/>
          </a:stretch>
        </p:blipFill>
        <p:spPr bwMode="auto">
          <a:xfrm flipH="1">
            <a:off x="5945674" y="4986397"/>
            <a:ext cx="1202581" cy="1187843"/>
          </a:xfrm>
          <a:prstGeom prst="rect">
            <a:avLst/>
          </a:prstGeom>
          <a:noFill/>
          <a:ln w="9525">
            <a:noFill/>
            <a:miter lim="800000"/>
            <a:headEnd/>
            <a:tailEnd/>
          </a:ln>
        </p:spPr>
      </p:pic>
      <p:pic>
        <p:nvPicPr>
          <p:cNvPr id="9" name="Picture 8" descr="DS-AC Pro3">
            <a:extLst>
              <a:ext uri="{FF2B5EF4-FFF2-40B4-BE49-F238E27FC236}">
                <a16:creationId xmlns:a16="http://schemas.microsoft.com/office/drawing/2014/main" id="{73B0B08A-6725-48F0-912D-8EBB76D9C4F2}"/>
              </a:ext>
            </a:extLst>
          </p:cNvPr>
          <p:cNvPicPr>
            <a:picLocks noChangeAspect="1" noChangeArrowheads="1"/>
          </p:cNvPicPr>
          <p:nvPr/>
        </p:nvPicPr>
        <p:blipFill>
          <a:blip r:embed="rId6" cstate="print"/>
          <a:srcRect/>
          <a:stretch>
            <a:fillRect/>
          </a:stretch>
        </p:blipFill>
        <p:spPr bwMode="auto">
          <a:xfrm flipH="1">
            <a:off x="7248490" y="4985175"/>
            <a:ext cx="1266859" cy="1189065"/>
          </a:xfrm>
          <a:prstGeom prst="rect">
            <a:avLst/>
          </a:prstGeom>
          <a:noFill/>
          <a:ln w="9525">
            <a:noFill/>
            <a:miter lim="800000"/>
            <a:headEnd/>
            <a:tailEnd/>
          </a:ln>
        </p:spPr>
      </p:pic>
    </p:spTree>
    <p:extLst>
      <p:ext uri="{BB962C8B-B14F-4D97-AF65-F5344CB8AC3E}">
        <p14:creationId xmlns:p14="http://schemas.microsoft.com/office/powerpoint/2010/main" val="1676253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964D5-67A2-4C42-862B-42EF06B2A479}"/>
              </a:ext>
            </a:extLst>
          </p:cNvPr>
          <p:cNvSpPr>
            <a:spLocks noGrp="1"/>
          </p:cNvSpPr>
          <p:nvPr>
            <p:ph type="title"/>
          </p:nvPr>
        </p:nvSpPr>
        <p:spPr>
          <a:xfrm>
            <a:off x="628650" y="365126"/>
            <a:ext cx="7886700" cy="1325563"/>
          </a:xfrm>
        </p:spPr>
        <p:txBody>
          <a:bodyPr/>
          <a:lstStyle/>
          <a:p>
            <a:r>
              <a:rPr lang="en-US" dirty="0"/>
              <a:t>Maintenance</a:t>
            </a:r>
          </a:p>
        </p:txBody>
      </p:sp>
      <p:sp>
        <p:nvSpPr>
          <p:cNvPr id="3" name="Content Placeholder 2">
            <a:extLst>
              <a:ext uri="{FF2B5EF4-FFF2-40B4-BE49-F238E27FC236}">
                <a16:creationId xmlns:a16="http://schemas.microsoft.com/office/drawing/2014/main" id="{EB157F1F-2A57-44E8-8AC5-CA589D401B86}"/>
              </a:ext>
            </a:extLst>
          </p:cNvPr>
          <p:cNvSpPr>
            <a:spLocks noGrp="1"/>
          </p:cNvSpPr>
          <p:nvPr>
            <p:ph idx="1"/>
          </p:nvPr>
        </p:nvSpPr>
        <p:spPr/>
        <p:txBody>
          <a:bodyPr>
            <a:normAutofit/>
          </a:bodyPr>
          <a:lstStyle/>
          <a:p>
            <a:pPr>
              <a:spcBef>
                <a:spcPts val="300"/>
              </a:spcBef>
            </a:pPr>
            <a:r>
              <a:rPr lang="en-US" sz="1800" dirty="0"/>
              <a:t>Under normal operating conditions, enclosed energized electrical equipment that has been properly installed and properly maintained is not likely to pose an arc flash risk</a:t>
            </a:r>
          </a:p>
          <a:p>
            <a:pPr>
              <a:spcBef>
                <a:spcPts val="300"/>
              </a:spcBef>
            </a:pPr>
            <a:r>
              <a:rPr lang="en-US" sz="1800" dirty="0"/>
              <a:t>Sites shall have procedures and practices in place to manage the integrity of electrical equipment</a:t>
            </a:r>
          </a:p>
        </p:txBody>
      </p:sp>
      <p:sp>
        <p:nvSpPr>
          <p:cNvPr id="4" name="Footer Placeholder 3">
            <a:extLst>
              <a:ext uri="{FF2B5EF4-FFF2-40B4-BE49-F238E27FC236}">
                <a16:creationId xmlns:a16="http://schemas.microsoft.com/office/drawing/2014/main" id="{7F48E94B-1853-4850-833E-3F9A2948DAED}"/>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5" name="Slide Number Placeholder 4">
            <a:extLst>
              <a:ext uri="{FF2B5EF4-FFF2-40B4-BE49-F238E27FC236}">
                <a16:creationId xmlns:a16="http://schemas.microsoft.com/office/drawing/2014/main" id="{3782D946-A374-4970-A37B-D6D3D0773C67}"/>
              </a:ext>
            </a:extLst>
          </p:cNvPr>
          <p:cNvSpPr>
            <a:spLocks noGrp="1"/>
          </p:cNvSpPr>
          <p:nvPr>
            <p:ph type="sldNum" sz="quarter" idx="12"/>
          </p:nvPr>
        </p:nvSpPr>
        <p:spPr/>
        <p:txBody>
          <a:bodyPr/>
          <a:lstStyle/>
          <a:p>
            <a:fld id="{C9D8F22C-A67B-4325-BDBD-3581FF6E0E6F}" type="slidenum">
              <a:rPr lang="en-US" smtClean="0"/>
              <a:t>33</a:t>
            </a:fld>
            <a:endParaRPr lang="en-US"/>
          </a:p>
        </p:txBody>
      </p:sp>
      <p:pic>
        <p:nvPicPr>
          <p:cNvPr id="10" name="Picture 9">
            <a:extLst>
              <a:ext uri="{FF2B5EF4-FFF2-40B4-BE49-F238E27FC236}">
                <a16:creationId xmlns:a16="http://schemas.microsoft.com/office/drawing/2014/main" id="{C25E6B8A-69C8-4DFF-ADB0-9672526FE5A5}"/>
              </a:ext>
            </a:extLst>
          </p:cNvPr>
          <p:cNvPicPr>
            <a:picLocks noChangeAspect="1"/>
          </p:cNvPicPr>
          <p:nvPr/>
        </p:nvPicPr>
        <p:blipFill>
          <a:blip r:embed="rId3"/>
          <a:stretch>
            <a:fillRect/>
          </a:stretch>
        </p:blipFill>
        <p:spPr>
          <a:xfrm>
            <a:off x="4571999" y="3273552"/>
            <a:ext cx="3943350" cy="2835553"/>
          </a:xfrm>
          <a:prstGeom prst="rect">
            <a:avLst/>
          </a:prstGeom>
        </p:spPr>
      </p:pic>
      <p:sp>
        <p:nvSpPr>
          <p:cNvPr id="11" name="Rectangle 10">
            <a:extLst>
              <a:ext uri="{FF2B5EF4-FFF2-40B4-BE49-F238E27FC236}">
                <a16:creationId xmlns:a16="http://schemas.microsoft.com/office/drawing/2014/main" id="{5C815209-96C2-4FCA-92DB-DC523C0ECB75}"/>
              </a:ext>
            </a:extLst>
          </p:cNvPr>
          <p:cNvSpPr/>
          <p:nvPr/>
        </p:nvSpPr>
        <p:spPr>
          <a:xfrm>
            <a:off x="628650" y="3273552"/>
            <a:ext cx="3943350" cy="1200329"/>
          </a:xfrm>
          <a:prstGeom prst="rect">
            <a:avLst/>
          </a:prstGeom>
        </p:spPr>
        <p:txBody>
          <a:bodyPr wrap="square">
            <a:spAutoFit/>
          </a:bodyPr>
          <a:lstStyle/>
          <a:p>
            <a:pPr marL="285750" indent="-285750">
              <a:spcBef>
                <a:spcPts val="300"/>
              </a:spcBef>
              <a:buFont typeface="Calibri" panose="020F0502020204030204" pitchFamily="34" charset="0"/>
              <a:buChar char="»"/>
            </a:pPr>
            <a:r>
              <a:rPr lang="en-US" dirty="0"/>
              <a:t>CSA Z462 recommends referring to CSA Z463 for guidance related to electrical maintenance strategies</a:t>
            </a:r>
          </a:p>
        </p:txBody>
      </p:sp>
    </p:spTree>
    <p:extLst>
      <p:ext uri="{BB962C8B-B14F-4D97-AF65-F5344CB8AC3E}">
        <p14:creationId xmlns:p14="http://schemas.microsoft.com/office/powerpoint/2010/main" val="4094909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0288F3D8-E55D-4533-B020-85B8CE7B64D0}"/>
              </a:ext>
            </a:extLst>
          </p:cNvPr>
          <p:cNvSpPr>
            <a:spLocks noChangeArrowheads="1"/>
          </p:cNvSpPr>
          <p:nvPr/>
        </p:nvSpPr>
        <p:spPr bwMode="auto">
          <a:xfrm>
            <a:off x="571500" y="1682287"/>
            <a:ext cx="8001000" cy="4468906"/>
          </a:xfrm>
          <a:prstGeom prst="rect">
            <a:avLst/>
          </a:prstGeom>
          <a:solidFill>
            <a:srgbClr val="FFFFFF"/>
          </a:solidFill>
          <a:ln w="76200" algn="ctr">
            <a:solidFill>
              <a:srgbClr val="3366CC"/>
            </a:solidFill>
            <a:miter lim="800000"/>
            <a:headEnd/>
            <a:tailEnd/>
          </a:ln>
          <a:effectLst/>
        </p:spPr>
        <p:txBody>
          <a:bodyPr/>
          <a:lstStyle>
            <a:lvl1pPr marL="457200" indent="-457200">
              <a:defRPr sz="2400">
                <a:solidFill>
                  <a:schemeClr val="tx1"/>
                </a:solidFill>
                <a:latin typeface="Times New Roman" panose="02020603050405020304" pitchFamily="18" charset="0"/>
                <a:ea typeface="ＭＳ Ｐゴシック" panose="020B0600070205080204" pitchFamily="34" charset="-128"/>
              </a:defRPr>
            </a:lvl1pPr>
            <a:lvl2pPr marL="914400" indent="-457200">
              <a:defRPr sz="2400">
                <a:solidFill>
                  <a:schemeClr val="tx1"/>
                </a:solidFill>
                <a:latin typeface="Times New Roman" panose="02020603050405020304" pitchFamily="18" charset="0"/>
                <a:ea typeface="ＭＳ Ｐゴシック" panose="020B0600070205080204" pitchFamily="34" charset="-128"/>
              </a:defRPr>
            </a:lvl2pPr>
            <a:lvl3pPr marL="1371600" indent="-457200">
              <a:defRPr sz="2400">
                <a:solidFill>
                  <a:schemeClr val="tx1"/>
                </a:solidFill>
                <a:latin typeface="Times New Roman" panose="02020603050405020304" pitchFamily="18" charset="0"/>
                <a:ea typeface="ＭＳ Ｐゴシック" panose="020B0600070205080204" pitchFamily="34" charset="-128"/>
              </a:defRPr>
            </a:lvl3pPr>
            <a:lvl4pPr marL="1828800" indent="-457200">
              <a:defRPr sz="2400">
                <a:solidFill>
                  <a:schemeClr val="tx1"/>
                </a:solidFill>
                <a:latin typeface="Times New Roman" panose="02020603050405020304" pitchFamily="18" charset="0"/>
                <a:ea typeface="ＭＳ Ｐゴシック" panose="020B0600070205080204" pitchFamily="34" charset="-128"/>
              </a:defRPr>
            </a:lvl4pPr>
            <a:lvl5pPr marL="2286000" indent="-457200">
              <a:defRPr sz="2400">
                <a:solidFill>
                  <a:schemeClr val="tx1"/>
                </a:solidFill>
                <a:latin typeface="Times New Roman" panose="02020603050405020304" pitchFamily="18" charset="0"/>
                <a:ea typeface="ＭＳ Ｐゴシック" panose="020B0600070205080204" pitchFamily="34" charset="-128"/>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fontAlgn="base">
              <a:lnSpc>
                <a:spcPct val="110000"/>
              </a:lnSpc>
              <a:spcBef>
                <a:spcPct val="20000"/>
              </a:spcBef>
              <a:spcAft>
                <a:spcPct val="0"/>
              </a:spcAft>
              <a:buClr>
                <a:srgbClr val="000000"/>
              </a:buClr>
              <a:buFont typeface="Wingdings" panose="05000000000000000000" pitchFamily="2" charset="2"/>
              <a:buNone/>
            </a:pPr>
            <a:r>
              <a:rPr lang="en-US" altLang="en-US" sz="1800" b="1" dirty="0">
                <a:solidFill>
                  <a:srgbClr val="000000"/>
                </a:solidFill>
                <a:latin typeface="+mj-lt"/>
              </a:rPr>
              <a:t>Risk Management System (APEGA Model):</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Management Leadership, Commitment and Accountability.</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highlight>
                  <a:srgbClr val="FFFF00"/>
                </a:highlight>
                <a:latin typeface="+mj-lt"/>
              </a:rPr>
              <a:t>Risk Assessment and </a:t>
            </a:r>
            <a:r>
              <a:rPr lang="en-US" altLang="en-US" sz="1800" b="1" dirty="0">
                <a:solidFill>
                  <a:srgbClr val="000000"/>
                </a:solidFill>
                <a:highlight>
                  <a:srgbClr val="FFFF00"/>
                </a:highlight>
                <a:latin typeface="+mj-lt"/>
              </a:rPr>
              <a:t>Management of Risks.</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Community Awareness and Emergency Preparedness.</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Management of Change.</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Incident Reporting, Investigation, Analysis and Actions.</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Program Evaluation and Continuous Improvement. </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Design, Construction and Start-up.</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Operations and Maintenance.</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b="1" dirty="0">
                <a:solidFill>
                  <a:srgbClr val="000000"/>
                </a:solidFill>
                <a:highlight>
                  <a:srgbClr val="FFFF00"/>
                </a:highlight>
                <a:latin typeface="+mj-lt"/>
              </a:rPr>
              <a:t>Employee Competency and Training.</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b="1" dirty="0">
                <a:solidFill>
                  <a:srgbClr val="000000"/>
                </a:solidFill>
                <a:highlight>
                  <a:srgbClr val="FFFF00"/>
                </a:highlight>
                <a:latin typeface="+mj-lt"/>
              </a:rPr>
              <a:t>Contractor Competency and Integration.</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Operations and Facilities Information and Documentation.</a:t>
            </a:r>
          </a:p>
        </p:txBody>
      </p:sp>
      <p:sp>
        <p:nvSpPr>
          <p:cNvPr id="6" name="Title 5">
            <a:extLst>
              <a:ext uri="{FF2B5EF4-FFF2-40B4-BE49-F238E27FC236}">
                <a16:creationId xmlns:a16="http://schemas.microsoft.com/office/drawing/2014/main" id="{264F0B97-3695-4C9A-B7D2-B79F10A1A3BE}"/>
              </a:ext>
            </a:extLst>
          </p:cNvPr>
          <p:cNvSpPr>
            <a:spLocks noGrp="1"/>
          </p:cNvSpPr>
          <p:nvPr>
            <p:ph type="title"/>
          </p:nvPr>
        </p:nvSpPr>
        <p:spPr/>
        <p:txBody>
          <a:bodyPr>
            <a:noAutofit/>
          </a:bodyPr>
          <a:lstStyle/>
          <a:p>
            <a:r>
              <a:rPr lang="en-US" altLang="en-US" sz="3200" i="1" dirty="0">
                <a:solidFill>
                  <a:srgbClr val="000000"/>
                </a:solidFill>
              </a:rPr>
              <a:t>Chapter 3.3: The Risk Management System and Elements</a:t>
            </a:r>
          </a:p>
        </p:txBody>
      </p:sp>
      <p:sp>
        <p:nvSpPr>
          <p:cNvPr id="3" name="Footer Placeholder 2">
            <a:extLst>
              <a:ext uri="{FF2B5EF4-FFF2-40B4-BE49-F238E27FC236}">
                <a16:creationId xmlns:a16="http://schemas.microsoft.com/office/drawing/2014/main" id="{C35A32BE-25F2-406C-8F87-30671D21DEFF}"/>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4" name="Slide Number Placeholder 3">
            <a:extLst>
              <a:ext uri="{FF2B5EF4-FFF2-40B4-BE49-F238E27FC236}">
                <a16:creationId xmlns:a16="http://schemas.microsoft.com/office/drawing/2014/main" id="{72B4DBF5-53CC-4BF9-9F50-9D5B8AA21550}"/>
              </a:ext>
            </a:extLst>
          </p:cNvPr>
          <p:cNvSpPr>
            <a:spLocks noGrp="1"/>
          </p:cNvSpPr>
          <p:nvPr>
            <p:ph type="sldNum" sz="quarter" idx="12"/>
          </p:nvPr>
        </p:nvSpPr>
        <p:spPr/>
        <p:txBody>
          <a:bodyPr/>
          <a:lstStyle/>
          <a:p>
            <a:fld id="{C9D8F22C-A67B-4325-BDBD-3581FF6E0E6F}" type="slidenum">
              <a:rPr lang="en-US" smtClean="0"/>
              <a:t>34</a:t>
            </a:fld>
            <a:endParaRPr lang="en-US"/>
          </a:p>
        </p:txBody>
      </p:sp>
    </p:spTree>
    <p:extLst>
      <p:ext uri="{BB962C8B-B14F-4D97-AF65-F5344CB8AC3E}">
        <p14:creationId xmlns:p14="http://schemas.microsoft.com/office/powerpoint/2010/main" val="3234081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964D5-67A2-4C42-862B-42EF06B2A479}"/>
              </a:ext>
            </a:extLst>
          </p:cNvPr>
          <p:cNvSpPr>
            <a:spLocks noGrp="1"/>
          </p:cNvSpPr>
          <p:nvPr>
            <p:ph type="title"/>
          </p:nvPr>
        </p:nvSpPr>
        <p:spPr>
          <a:xfrm>
            <a:off x="628650" y="365126"/>
            <a:ext cx="7886700" cy="1325563"/>
          </a:xfrm>
        </p:spPr>
        <p:txBody>
          <a:bodyPr/>
          <a:lstStyle/>
          <a:p>
            <a:r>
              <a:rPr lang="en-US" dirty="0"/>
              <a:t>Personal Protective Equipment</a:t>
            </a:r>
            <a:br>
              <a:rPr lang="en-US" dirty="0"/>
            </a:br>
            <a:r>
              <a:rPr lang="en-US" sz="3000" dirty="0"/>
              <a:t>-Alberta OH&amp;S</a:t>
            </a:r>
          </a:p>
        </p:txBody>
      </p:sp>
      <p:sp>
        <p:nvSpPr>
          <p:cNvPr id="3" name="Content Placeholder 2">
            <a:extLst>
              <a:ext uri="{FF2B5EF4-FFF2-40B4-BE49-F238E27FC236}">
                <a16:creationId xmlns:a16="http://schemas.microsoft.com/office/drawing/2014/main" id="{EB157F1F-2A57-44E8-8AC5-CA589D401B86}"/>
              </a:ext>
            </a:extLst>
          </p:cNvPr>
          <p:cNvSpPr>
            <a:spLocks noGrp="1"/>
          </p:cNvSpPr>
          <p:nvPr>
            <p:ph idx="1"/>
          </p:nvPr>
        </p:nvSpPr>
        <p:spPr>
          <a:xfrm>
            <a:off x="628650" y="1825625"/>
            <a:ext cx="3514142" cy="4351338"/>
          </a:xfrm>
        </p:spPr>
        <p:txBody>
          <a:bodyPr>
            <a:normAutofit/>
          </a:bodyPr>
          <a:lstStyle/>
          <a:p>
            <a:pPr>
              <a:spcBef>
                <a:spcPts val="300"/>
              </a:spcBef>
            </a:pPr>
            <a:r>
              <a:rPr lang="en-US" sz="1800" dirty="0"/>
              <a:t>Code Part 18, 232 (1): </a:t>
            </a:r>
          </a:p>
          <a:p>
            <a:pPr>
              <a:spcBef>
                <a:spcPts val="300"/>
              </a:spcBef>
            </a:pPr>
            <a:r>
              <a:rPr lang="en-US" sz="1800" dirty="0"/>
              <a:t>“If a worker may be exposed to a flash fire or electrical equipment flashover, an employer must ensure that the worker wears flame resistant outerwear and uses other protective equipment appropriate to the hazard.”</a:t>
            </a:r>
            <a:endParaRPr lang="en-US" dirty="0"/>
          </a:p>
          <a:p>
            <a:endParaRPr lang="en-US" dirty="0"/>
          </a:p>
        </p:txBody>
      </p:sp>
      <p:sp>
        <p:nvSpPr>
          <p:cNvPr id="4" name="Footer Placeholder 3">
            <a:extLst>
              <a:ext uri="{FF2B5EF4-FFF2-40B4-BE49-F238E27FC236}">
                <a16:creationId xmlns:a16="http://schemas.microsoft.com/office/drawing/2014/main" id="{7F48E94B-1853-4850-833E-3F9A2948DAED}"/>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5" name="Slide Number Placeholder 4">
            <a:extLst>
              <a:ext uri="{FF2B5EF4-FFF2-40B4-BE49-F238E27FC236}">
                <a16:creationId xmlns:a16="http://schemas.microsoft.com/office/drawing/2014/main" id="{3782D946-A374-4970-A37B-D6D3D0773C67}"/>
              </a:ext>
            </a:extLst>
          </p:cNvPr>
          <p:cNvSpPr>
            <a:spLocks noGrp="1"/>
          </p:cNvSpPr>
          <p:nvPr>
            <p:ph type="sldNum" sz="quarter" idx="12"/>
          </p:nvPr>
        </p:nvSpPr>
        <p:spPr/>
        <p:txBody>
          <a:bodyPr/>
          <a:lstStyle/>
          <a:p>
            <a:fld id="{C9D8F22C-A67B-4325-BDBD-3581FF6E0E6F}" type="slidenum">
              <a:rPr lang="en-US" smtClean="0"/>
              <a:t>35</a:t>
            </a:fld>
            <a:endParaRPr lang="en-US"/>
          </a:p>
        </p:txBody>
      </p:sp>
      <p:pic>
        <p:nvPicPr>
          <p:cNvPr id="7" name="Picture 6">
            <a:extLst>
              <a:ext uri="{FF2B5EF4-FFF2-40B4-BE49-F238E27FC236}">
                <a16:creationId xmlns:a16="http://schemas.microsoft.com/office/drawing/2014/main" id="{968398E8-15E0-469F-9D2D-60049FEF0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497" y="1852665"/>
            <a:ext cx="4133852" cy="2000251"/>
          </a:xfrm>
          <a:prstGeom prst="rect">
            <a:avLst/>
          </a:prstGeom>
        </p:spPr>
      </p:pic>
      <p:sp>
        <p:nvSpPr>
          <p:cNvPr id="8" name="TextBox 7">
            <a:extLst>
              <a:ext uri="{FF2B5EF4-FFF2-40B4-BE49-F238E27FC236}">
                <a16:creationId xmlns:a16="http://schemas.microsoft.com/office/drawing/2014/main" id="{E630A1E7-5189-4FFD-8320-58399C181D92}"/>
              </a:ext>
            </a:extLst>
          </p:cNvPr>
          <p:cNvSpPr txBox="1"/>
          <p:nvPr/>
        </p:nvSpPr>
        <p:spPr>
          <a:xfrm>
            <a:off x="6410131" y="3951512"/>
            <a:ext cx="2105218" cy="161583"/>
          </a:xfrm>
          <a:prstGeom prst="rect">
            <a:avLst/>
          </a:prstGeom>
          <a:noFill/>
        </p:spPr>
        <p:txBody>
          <a:bodyPr wrap="square" lIns="0" tIns="0" rIns="0" bIns="0" rtlCol="0">
            <a:spAutoFit/>
          </a:bodyPr>
          <a:lstStyle/>
          <a:p>
            <a:pPr algn="r"/>
            <a:r>
              <a:rPr lang="en-US" sz="1050" dirty="0"/>
              <a:t>Photo:  www.ohsonline.com</a:t>
            </a:r>
          </a:p>
        </p:txBody>
      </p:sp>
    </p:spTree>
    <p:extLst>
      <p:ext uri="{BB962C8B-B14F-4D97-AF65-F5344CB8AC3E}">
        <p14:creationId xmlns:p14="http://schemas.microsoft.com/office/powerpoint/2010/main" val="1915026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964D5-67A2-4C42-862B-42EF06B2A479}"/>
              </a:ext>
            </a:extLst>
          </p:cNvPr>
          <p:cNvSpPr>
            <a:spLocks noGrp="1"/>
          </p:cNvSpPr>
          <p:nvPr>
            <p:ph type="title"/>
          </p:nvPr>
        </p:nvSpPr>
        <p:spPr>
          <a:xfrm>
            <a:off x="628650" y="365126"/>
            <a:ext cx="7886700" cy="1325563"/>
          </a:xfrm>
        </p:spPr>
        <p:txBody>
          <a:bodyPr/>
          <a:lstStyle/>
          <a:p>
            <a:r>
              <a:rPr lang="en-US" dirty="0"/>
              <a:t>Personal Protective Equipment</a:t>
            </a:r>
            <a:endParaRPr lang="en-US" sz="3000" dirty="0"/>
          </a:p>
        </p:txBody>
      </p:sp>
      <p:sp>
        <p:nvSpPr>
          <p:cNvPr id="3" name="Content Placeholder 2">
            <a:extLst>
              <a:ext uri="{FF2B5EF4-FFF2-40B4-BE49-F238E27FC236}">
                <a16:creationId xmlns:a16="http://schemas.microsoft.com/office/drawing/2014/main" id="{EB157F1F-2A57-44E8-8AC5-CA589D401B86}"/>
              </a:ext>
            </a:extLst>
          </p:cNvPr>
          <p:cNvSpPr>
            <a:spLocks noGrp="1"/>
          </p:cNvSpPr>
          <p:nvPr>
            <p:ph idx="1"/>
          </p:nvPr>
        </p:nvSpPr>
        <p:spPr>
          <a:xfrm>
            <a:off x="628649" y="1825625"/>
            <a:ext cx="7886699" cy="4351338"/>
          </a:xfrm>
        </p:spPr>
        <p:txBody>
          <a:bodyPr>
            <a:normAutofit/>
          </a:bodyPr>
          <a:lstStyle/>
          <a:p>
            <a:pPr marL="0" indent="0">
              <a:spcBef>
                <a:spcPts val="300"/>
              </a:spcBef>
              <a:buNone/>
            </a:pPr>
            <a:r>
              <a:rPr lang="en-US" sz="1800" dirty="0"/>
              <a:t>Specialized PPE relating to electrical hazards:</a:t>
            </a:r>
          </a:p>
          <a:p>
            <a:pPr>
              <a:spcBef>
                <a:spcPts val="300"/>
              </a:spcBef>
            </a:pPr>
            <a:r>
              <a:rPr lang="en-US" sz="1800" dirty="0"/>
              <a:t> Insulating Gloves</a:t>
            </a:r>
          </a:p>
          <a:p>
            <a:pPr>
              <a:spcBef>
                <a:spcPts val="300"/>
              </a:spcBef>
            </a:pPr>
            <a:r>
              <a:rPr lang="en-US" sz="1800" dirty="0"/>
              <a:t> Arc Resistant clothing</a:t>
            </a:r>
          </a:p>
          <a:p>
            <a:pPr>
              <a:spcBef>
                <a:spcPts val="300"/>
              </a:spcBef>
            </a:pPr>
            <a:r>
              <a:rPr lang="en-US" sz="1800" dirty="0"/>
              <a:t> Hood / Face Shield</a:t>
            </a:r>
          </a:p>
          <a:p>
            <a:pPr>
              <a:spcBef>
                <a:spcPts val="300"/>
              </a:spcBef>
            </a:pPr>
            <a:r>
              <a:rPr lang="en-US" sz="1800" dirty="0"/>
              <a:t> Voltage rated  “hot-stick”</a:t>
            </a:r>
          </a:p>
          <a:p>
            <a:pPr>
              <a:spcBef>
                <a:spcPts val="300"/>
              </a:spcBef>
            </a:pPr>
            <a:r>
              <a:rPr lang="en-US" sz="1800" dirty="0"/>
              <a:t> Voltage tester</a:t>
            </a:r>
          </a:p>
          <a:p>
            <a:pPr>
              <a:spcBef>
                <a:spcPts val="300"/>
              </a:spcBef>
            </a:pPr>
            <a:r>
              <a:rPr lang="en-US" sz="1800" dirty="0"/>
              <a:t> Safe work grounds</a:t>
            </a:r>
          </a:p>
          <a:p>
            <a:endParaRPr lang="en-US" dirty="0"/>
          </a:p>
        </p:txBody>
      </p:sp>
      <p:sp>
        <p:nvSpPr>
          <p:cNvPr id="4" name="Footer Placeholder 3">
            <a:extLst>
              <a:ext uri="{FF2B5EF4-FFF2-40B4-BE49-F238E27FC236}">
                <a16:creationId xmlns:a16="http://schemas.microsoft.com/office/drawing/2014/main" id="{7F48E94B-1853-4850-833E-3F9A2948DAED}"/>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5" name="Slide Number Placeholder 4">
            <a:extLst>
              <a:ext uri="{FF2B5EF4-FFF2-40B4-BE49-F238E27FC236}">
                <a16:creationId xmlns:a16="http://schemas.microsoft.com/office/drawing/2014/main" id="{3782D946-A374-4970-A37B-D6D3D0773C67}"/>
              </a:ext>
            </a:extLst>
          </p:cNvPr>
          <p:cNvSpPr>
            <a:spLocks noGrp="1"/>
          </p:cNvSpPr>
          <p:nvPr>
            <p:ph type="sldNum" sz="quarter" idx="12"/>
          </p:nvPr>
        </p:nvSpPr>
        <p:spPr/>
        <p:txBody>
          <a:bodyPr/>
          <a:lstStyle/>
          <a:p>
            <a:fld id="{C9D8F22C-A67B-4325-BDBD-3581FF6E0E6F}" type="slidenum">
              <a:rPr lang="en-US" smtClean="0"/>
              <a:t>36</a:t>
            </a:fld>
            <a:endParaRPr lang="en-US"/>
          </a:p>
        </p:txBody>
      </p:sp>
    </p:spTree>
    <p:extLst>
      <p:ext uri="{BB962C8B-B14F-4D97-AF65-F5344CB8AC3E}">
        <p14:creationId xmlns:p14="http://schemas.microsoft.com/office/powerpoint/2010/main" val="3624771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964D5-67A2-4C42-862B-42EF06B2A479}"/>
              </a:ext>
            </a:extLst>
          </p:cNvPr>
          <p:cNvSpPr>
            <a:spLocks noGrp="1"/>
          </p:cNvSpPr>
          <p:nvPr>
            <p:ph type="title"/>
          </p:nvPr>
        </p:nvSpPr>
        <p:spPr>
          <a:xfrm>
            <a:off x="628650" y="365126"/>
            <a:ext cx="7886700" cy="1325563"/>
          </a:xfrm>
        </p:spPr>
        <p:txBody>
          <a:bodyPr/>
          <a:lstStyle/>
          <a:p>
            <a:r>
              <a:rPr lang="en-US" dirty="0"/>
              <a:t>Personal Protective Equipment</a:t>
            </a:r>
            <a:br>
              <a:rPr lang="en-US" dirty="0"/>
            </a:br>
            <a:r>
              <a:rPr lang="en-US" sz="3000" dirty="0"/>
              <a:t>-CSA Z462</a:t>
            </a:r>
          </a:p>
        </p:txBody>
      </p:sp>
      <p:sp>
        <p:nvSpPr>
          <p:cNvPr id="3" name="Content Placeholder 2">
            <a:extLst>
              <a:ext uri="{FF2B5EF4-FFF2-40B4-BE49-F238E27FC236}">
                <a16:creationId xmlns:a16="http://schemas.microsoft.com/office/drawing/2014/main" id="{EB157F1F-2A57-44E8-8AC5-CA589D401B86}"/>
              </a:ext>
            </a:extLst>
          </p:cNvPr>
          <p:cNvSpPr>
            <a:spLocks noGrp="1"/>
          </p:cNvSpPr>
          <p:nvPr>
            <p:ph idx="1"/>
          </p:nvPr>
        </p:nvSpPr>
        <p:spPr>
          <a:xfrm>
            <a:off x="628650" y="1825625"/>
            <a:ext cx="4409694" cy="4351338"/>
          </a:xfrm>
        </p:spPr>
        <p:txBody>
          <a:bodyPr>
            <a:normAutofit/>
          </a:bodyPr>
          <a:lstStyle/>
          <a:p>
            <a:pPr>
              <a:spcBef>
                <a:spcPts val="300"/>
              </a:spcBef>
            </a:pPr>
            <a:r>
              <a:rPr lang="en-US" sz="1800" dirty="0"/>
              <a:t>Workers exposed to electrical hazards when the risk associated with that hazard is not adequately reduced by the applicable electrical installation requirements shall be provided with and use protective equipment that is designed and constructed for the specific part of the body to be protected and for the work to be performed</a:t>
            </a:r>
          </a:p>
        </p:txBody>
      </p:sp>
      <p:sp>
        <p:nvSpPr>
          <p:cNvPr id="4" name="Footer Placeholder 3">
            <a:extLst>
              <a:ext uri="{FF2B5EF4-FFF2-40B4-BE49-F238E27FC236}">
                <a16:creationId xmlns:a16="http://schemas.microsoft.com/office/drawing/2014/main" id="{7F48E94B-1853-4850-833E-3F9A2948DAED}"/>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5" name="Slide Number Placeholder 4">
            <a:extLst>
              <a:ext uri="{FF2B5EF4-FFF2-40B4-BE49-F238E27FC236}">
                <a16:creationId xmlns:a16="http://schemas.microsoft.com/office/drawing/2014/main" id="{3782D946-A374-4970-A37B-D6D3D0773C67}"/>
              </a:ext>
            </a:extLst>
          </p:cNvPr>
          <p:cNvSpPr>
            <a:spLocks noGrp="1"/>
          </p:cNvSpPr>
          <p:nvPr>
            <p:ph type="sldNum" sz="quarter" idx="12"/>
          </p:nvPr>
        </p:nvSpPr>
        <p:spPr/>
        <p:txBody>
          <a:bodyPr/>
          <a:lstStyle/>
          <a:p>
            <a:fld id="{C9D8F22C-A67B-4325-BDBD-3581FF6E0E6F}" type="slidenum">
              <a:rPr lang="en-US" smtClean="0"/>
              <a:t>37</a:t>
            </a:fld>
            <a:endParaRPr lang="en-US"/>
          </a:p>
        </p:txBody>
      </p:sp>
      <p:pic>
        <p:nvPicPr>
          <p:cNvPr id="9" name="Picture 8">
            <a:extLst>
              <a:ext uri="{FF2B5EF4-FFF2-40B4-BE49-F238E27FC236}">
                <a16:creationId xmlns:a16="http://schemas.microsoft.com/office/drawing/2014/main" id="{7D1BD4BD-B413-403B-965F-0C894F4665F3}"/>
              </a:ext>
            </a:extLst>
          </p:cNvPr>
          <p:cNvPicPr>
            <a:picLocks noChangeAspect="1"/>
          </p:cNvPicPr>
          <p:nvPr/>
        </p:nvPicPr>
        <p:blipFill>
          <a:blip r:embed="rId3"/>
          <a:stretch>
            <a:fillRect/>
          </a:stretch>
        </p:blipFill>
        <p:spPr>
          <a:xfrm>
            <a:off x="5138928" y="1825624"/>
            <a:ext cx="3376421" cy="4352935"/>
          </a:xfrm>
          <a:prstGeom prst="rect">
            <a:avLst/>
          </a:prstGeom>
        </p:spPr>
      </p:pic>
    </p:spTree>
    <p:extLst>
      <p:ext uri="{BB962C8B-B14F-4D97-AF65-F5344CB8AC3E}">
        <p14:creationId xmlns:p14="http://schemas.microsoft.com/office/powerpoint/2010/main" val="2084826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6458DE96-DC83-40D0-BEDE-15F24421AACA}"/>
              </a:ext>
            </a:extLst>
          </p:cNvPr>
          <p:cNvSpPr>
            <a:spLocks noChangeArrowheads="1"/>
          </p:cNvSpPr>
          <p:nvPr/>
        </p:nvSpPr>
        <p:spPr bwMode="auto">
          <a:xfrm>
            <a:off x="571500" y="1682287"/>
            <a:ext cx="8001000" cy="4468906"/>
          </a:xfrm>
          <a:prstGeom prst="rect">
            <a:avLst/>
          </a:prstGeom>
          <a:solidFill>
            <a:srgbClr val="FFFFFF"/>
          </a:solidFill>
          <a:ln w="76200" algn="ctr">
            <a:solidFill>
              <a:srgbClr val="3366CC"/>
            </a:solidFill>
            <a:miter lim="800000"/>
            <a:headEnd/>
            <a:tailEnd/>
          </a:ln>
          <a:effectLst/>
        </p:spPr>
        <p:txBody>
          <a:bodyPr/>
          <a:lstStyle>
            <a:lvl1pPr marL="457200" indent="-457200">
              <a:defRPr sz="2400">
                <a:solidFill>
                  <a:schemeClr val="tx1"/>
                </a:solidFill>
                <a:latin typeface="Times New Roman" panose="02020603050405020304" pitchFamily="18" charset="0"/>
                <a:ea typeface="ＭＳ Ｐゴシック" panose="020B0600070205080204" pitchFamily="34" charset="-128"/>
              </a:defRPr>
            </a:lvl1pPr>
            <a:lvl2pPr marL="914400" indent="-457200">
              <a:defRPr sz="2400">
                <a:solidFill>
                  <a:schemeClr val="tx1"/>
                </a:solidFill>
                <a:latin typeface="Times New Roman" panose="02020603050405020304" pitchFamily="18" charset="0"/>
                <a:ea typeface="ＭＳ Ｐゴシック" panose="020B0600070205080204" pitchFamily="34" charset="-128"/>
              </a:defRPr>
            </a:lvl2pPr>
            <a:lvl3pPr marL="1371600" indent="-457200">
              <a:defRPr sz="2400">
                <a:solidFill>
                  <a:schemeClr val="tx1"/>
                </a:solidFill>
                <a:latin typeface="Times New Roman" panose="02020603050405020304" pitchFamily="18" charset="0"/>
                <a:ea typeface="ＭＳ Ｐゴシック" panose="020B0600070205080204" pitchFamily="34" charset="-128"/>
              </a:defRPr>
            </a:lvl3pPr>
            <a:lvl4pPr marL="1828800" indent="-457200">
              <a:defRPr sz="2400">
                <a:solidFill>
                  <a:schemeClr val="tx1"/>
                </a:solidFill>
                <a:latin typeface="Times New Roman" panose="02020603050405020304" pitchFamily="18" charset="0"/>
                <a:ea typeface="ＭＳ Ｐゴシック" panose="020B0600070205080204" pitchFamily="34" charset="-128"/>
              </a:defRPr>
            </a:lvl4pPr>
            <a:lvl5pPr marL="2286000" indent="-457200">
              <a:defRPr sz="2400">
                <a:solidFill>
                  <a:schemeClr val="tx1"/>
                </a:solidFill>
                <a:latin typeface="Times New Roman" panose="02020603050405020304" pitchFamily="18" charset="0"/>
                <a:ea typeface="ＭＳ Ｐゴシック" panose="020B0600070205080204" pitchFamily="34" charset="-128"/>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fontAlgn="base">
              <a:lnSpc>
                <a:spcPct val="110000"/>
              </a:lnSpc>
              <a:spcBef>
                <a:spcPct val="20000"/>
              </a:spcBef>
              <a:spcAft>
                <a:spcPct val="0"/>
              </a:spcAft>
              <a:buClr>
                <a:srgbClr val="000000"/>
              </a:buClr>
              <a:buFont typeface="Wingdings" panose="05000000000000000000" pitchFamily="2" charset="2"/>
              <a:buNone/>
            </a:pPr>
            <a:r>
              <a:rPr lang="en-US" altLang="en-US" sz="1800" b="1" dirty="0">
                <a:solidFill>
                  <a:srgbClr val="000000"/>
                </a:solidFill>
                <a:latin typeface="+mj-lt"/>
              </a:rPr>
              <a:t>Risk Management System (APEGA Model):</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b="1" dirty="0">
                <a:solidFill>
                  <a:srgbClr val="000000"/>
                </a:solidFill>
                <a:highlight>
                  <a:srgbClr val="FFFF00"/>
                </a:highlight>
                <a:latin typeface="+mj-lt"/>
              </a:rPr>
              <a:t>Management Leadership, Commitment and Accountability.</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Risk Assessment and Management of Risks.</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Community Awareness and Emergency Preparedness.</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Management of Change.</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Incident Reporting, Investigation, Analysis and Actions.</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Program Evaluation and Continuous Improvement. </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Design, Construction and Start-up.</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Operations and Maintenance.</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Employee Competency and Training.</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Contractor Competency and Integration.</a:t>
            </a:r>
          </a:p>
          <a:p>
            <a:pPr fontAlgn="base">
              <a:lnSpc>
                <a:spcPct val="110000"/>
              </a:lnSpc>
              <a:spcBef>
                <a:spcPct val="20000"/>
              </a:spcBef>
              <a:spcAft>
                <a:spcPct val="0"/>
              </a:spcAft>
              <a:buClr>
                <a:srgbClr val="000000"/>
              </a:buClr>
              <a:buFont typeface="Times New Roman" panose="02020603050405020304" pitchFamily="18" charset="0"/>
              <a:buAutoNum type="arabicParenR"/>
            </a:pPr>
            <a:r>
              <a:rPr lang="en-US" altLang="en-US" sz="1800" dirty="0">
                <a:solidFill>
                  <a:srgbClr val="000000"/>
                </a:solidFill>
                <a:latin typeface="+mj-lt"/>
              </a:rPr>
              <a:t>Operations and Facilities Information and Documentation.</a:t>
            </a:r>
          </a:p>
        </p:txBody>
      </p:sp>
      <p:sp>
        <p:nvSpPr>
          <p:cNvPr id="6" name="Title 5">
            <a:extLst>
              <a:ext uri="{FF2B5EF4-FFF2-40B4-BE49-F238E27FC236}">
                <a16:creationId xmlns:a16="http://schemas.microsoft.com/office/drawing/2014/main" id="{264F0B97-3695-4C9A-B7D2-B79F10A1A3BE}"/>
              </a:ext>
            </a:extLst>
          </p:cNvPr>
          <p:cNvSpPr>
            <a:spLocks noGrp="1"/>
          </p:cNvSpPr>
          <p:nvPr>
            <p:ph type="title"/>
          </p:nvPr>
        </p:nvSpPr>
        <p:spPr/>
        <p:txBody>
          <a:bodyPr>
            <a:noAutofit/>
          </a:bodyPr>
          <a:lstStyle/>
          <a:p>
            <a:r>
              <a:rPr lang="en-US" altLang="en-US" sz="3200" i="1" dirty="0">
                <a:solidFill>
                  <a:srgbClr val="000000"/>
                </a:solidFill>
              </a:rPr>
              <a:t>Chapter 3.3: The Risk Management System and Elements</a:t>
            </a:r>
          </a:p>
        </p:txBody>
      </p:sp>
      <p:sp>
        <p:nvSpPr>
          <p:cNvPr id="3" name="Footer Placeholder 2">
            <a:extLst>
              <a:ext uri="{FF2B5EF4-FFF2-40B4-BE49-F238E27FC236}">
                <a16:creationId xmlns:a16="http://schemas.microsoft.com/office/drawing/2014/main" id="{C35A32BE-25F2-406C-8F87-30671D21DEFF}"/>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4" name="Slide Number Placeholder 3">
            <a:extLst>
              <a:ext uri="{FF2B5EF4-FFF2-40B4-BE49-F238E27FC236}">
                <a16:creationId xmlns:a16="http://schemas.microsoft.com/office/drawing/2014/main" id="{72B4DBF5-53CC-4BF9-9F50-9D5B8AA21550}"/>
              </a:ext>
            </a:extLst>
          </p:cNvPr>
          <p:cNvSpPr>
            <a:spLocks noGrp="1"/>
          </p:cNvSpPr>
          <p:nvPr>
            <p:ph type="sldNum" sz="quarter" idx="12"/>
          </p:nvPr>
        </p:nvSpPr>
        <p:spPr/>
        <p:txBody>
          <a:bodyPr/>
          <a:lstStyle/>
          <a:p>
            <a:fld id="{C9D8F22C-A67B-4325-BDBD-3581FF6E0E6F}" type="slidenum">
              <a:rPr lang="en-US" smtClean="0"/>
              <a:t>38</a:t>
            </a:fld>
            <a:endParaRPr lang="en-US"/>
          </a:p>
        </p:txBody>
      </p:sp>
    </p:spTree>
    <p:extLst>
      <p:ext uri="{BB962C8B-B14F-4D97-AF65-F5344CB8AC3E}">
        <p14:creationId xmlns:p14="http://schemas.microsoft.com/office/powerpoint/2010/main" val="155048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5BD17-A14A-420E-8C36-0184DA30A95B}"/>
              </a:ext>
            </a:extLst>
          </p:cNvPr>
          <p:cNvSpPr>
            <a:spLocks noGrp="1"/>
          </p:cNvSpPr>
          <p:nvPr>
            <p:ph type="title"/>
          </p:nvPr>
        </p:nvSpPr>
        <p:spPr/>
        <p:txBody>
          <a:bodyPr/>
          <a:lstStyle/>
          <a:p>
            <a:r>
              <a:rPr lang="en-US" dirty="0"/>
              <a:t>Management Commitment</a:t>
            </a:r>
          </a:p>
        </p:txBody>
      </p:sp>
      <p:sp>
        <p:nvSpPr>
          <p:cNvPr id="3" name="Content Placeholder 2">
            <a:extLst>
              <a:ext uri="{FF2B5EF4-FFF2-40B4-BE49-F238E27FC236}">
                <a16:creationId xmlns:a16="http://schemas.microsoft.com/office/drawing/2014/main" id="{38BEBC05-C9C2-4562-A5DA-E5A0BE18739B}"/>
              </a:ext>
            </a:extLst>
          </p:cNvPr>
          <p:cNvSpPr>
            <a:spLocks noGrp="1"/>
          </p:cNvSpPr>
          <p:nvPr>
            <p:ph idx="1"/>
          </p:nvPr>
        </p:nvSpPr>
        <p:spPr/>
        <p:txBody>
          <a:bodyPr/>
          <a:lstStyle/>
          <a:p>
            <a:r>
              <a:rPr lang="en-US" dirty="0"/>
              <a:t>To operating and maintaining a safe and reliable electrical system, with</a:t>
            </a:r>
          </a:p>
          <a:p>
            <a:r>
              <a:rPr lang="en-US" dirty="0"/>
              <a:t>Adequate training for both qualified electrical and non-qualified staff, with</a:t>
            </a:r>
          </a:p>
          <a:p>
            <a:r>
              <a:rPr lang="en-US" dirty="0"/>
              <a:t>Access to industry’s best practices for safe work procedures and personal protective equipment, and </a:t>
            </a:r>
          </a:p>
          <a:p>
            <a:r>
              <a:rPr lang="en-US" dirty="0"/>
              <a:t>Due consideration for upgrading to latest technologies for safe equipment design.</a:t>
            </a:r>
          </a:p>
          <a:p>
            <a:endParaRPr lang="en-US" dirty="0"/>
          </a:p>
        </p:txBody>
      </p:sp>
      <p:sp>
        <p:nvSpPr>
          <p:cNvPr id="4" name="Footer Placeholder 3">
            <a:extLst>
              <a:ext uri="{FF2B5EF4-FFF2-40B4-BE49-F238E27FC236}">
                <a16:creationId xmlns:a16="http://schemas.microsoft.com/office/drawing/2014/main" id="{9601D183-D6AF-4472-83B5-940786319A07}"/>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5" name="Slide Number Placeholder 4">
            <a:extLst>
              <a:ext uri="{FF2B5EF4-FFF2-40B4-BE49-F238E27FC236}">
                <a16:creationId xmlns:a16="http://schemas.microsoft.com/office/drawing/2014/main" id="{97D3DF92-8059-4847-ADF8-5C8BCABA11D9}"/>
              </a:ext>
            </a:extLst>
          </p:cNvPr>
          <p:cNvSpPr>
            <a:spLocks noGrp="1"/>
          </p:cNvSpPr>
          <p:nvPr>
            <p:ph type="sldNum" sz="quarter" idx="12"/>
          </p:nvPr>
        </p:nvSpPr>
        <p:spPr/>
        <p:txBody>
          <a:bodyPr/>
          <a:lstStyle/>
          <a:p>
            <a:fld id="{C9D8F22C-A67B-4325-BDBD-3581FF6E0E6F}" type="slidenum">
              <a:rPr lang="en-US" smtClean="0"/>
              <a:t>39</a:t>
            </a:fld>
            <a:endParaRPr lang="en-US"/>
          </a:p>
        </p:txBody>
      </p:sp>
    </p:spTree>
    <p:extLst>
      <p:ext uri="{BB962C8B-B14F-4D97-AF65-F5344CB8AC3E}">
        <p14:creationId xmlns:p14="http://schemas.microsoft.com/office/powerpoint/2010/main" val="3608647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117DD-73D5-4CA3-8F7F-6BAAE7F2E1C5}"/>
              </a:ext>
            </a:extLst>
          </p:cNvPr>
          <p:cNvSpPr>
            <a:spLocks noGrp="1"/>
          </p:cNvSpPr>
          <p:nvPr>
            <p:ph type="title"/>
          </p:nvPr>
        </p:nvSpPr>
        <p:spPr/>
        <p:txBody>
          <a:bodyPr/>
          <a:lstStyle/>
          <a:p>
            <a:r>
              <a:rPr lang="en-US" dirty="0"/>
              <a:t>Electric Shock</a:t>
            </a:r>
          </a:p>
        </p:txBody>
      </p:sp>
      <p:sp>
        <p:nvSpPr>
          <p:cNvPr id="3" name="Text Placeholder 2">
            <a:extLst>
              <a:ext uri="{FF2B5EF4-FFF2-40B4-BE49-F238E27FC236}">
                <a16:creationId xmlns:a16="http://schemas.microsoft.com/office/drawing/2014/main" id="{EDC03F51-74CD-4E26-A60C-135AAF5E507E}"/>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EA77A4A4-F3D9-4170-B9F8-9065249E920D}"/>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5" name="Slide Number Placeholder 4">
            <a:extLst>
              <a:ext uri="{FF2B5EF4-FFF2-40B4-BE49-F238E27FC236}">
                <a16:creationId xmlns:a16="http://schemas.microsoft.com/office/drawing/2014/main" id="{C4C2C8F1-44D4-40E0-B672-DB8A91FBE5BC}"/>
              </a:ext>
            </a:extLst>
          </p:cNvPr>
          <p:cNvSpPr>
            <a:spLocks noGrp="1"/>
          </p:cNvSpPr>
          <p:nvPr>
            <p:ph type="sldNum" sz="quarter" idx="12"/>
          </p:nvPr>
        </p:nvSpPr>
        <p:spPr/>
        <p:txBody>
          <a:bodyPr/>
          <a:lstStyle/>
          <a:p>
            <a:fld id="{C9D8F22C-A67B-4325-BDBD-3581FF6E0E6F}" type="slidenum">
              <a:rPr lang="en-US" smtClean="0"/>
              <a:t>4</a:t>
            </a:fld>
            <a:endParaRPr lang="en-US"/>
          </a:p>
        </p:txBody>
      </p:sp>
    </p:spTree>
    <p:extLst>
      <p:ext uri="{BB962C8B-B14F-4D97-AF65-F5344CB8AC3E}">
        <p14:creationId xmlns:p14="http://schemas.microsoft.com/office/powerpoint/2010/main" val="2533569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7A2452C3-6BF3-47C3-8440-E694A61F3745}"/>
              </a:ext>
            </a:extLst>
          </p:cNvPr>
          <p:cNvSpPr>
            <a:spLocks noGrp="1"/>
          </p:cNvSpPr>
          <p:nvPr>
            <p:ph type="sldNum" sz="quarter" idx="12"/>
          </p:nvPr>
        </p:nvSpPr>
        <p:spPr/>
        <p:txBody>
          <a:bodyPr/>
          <a:lstStyle/>
          <a:p>
            <a:fld id="{C9D8F22C-A67B-4325-BDBD-3581FF6E0E6F}" type="slidenum">
              <a:rPr lang="en-US" smtClean="0"/>
              <a:t>40</a:t>
            </a:fld>
            <a:endParaRPr lang="en-US"/>
          </a:p>
        </p:txBody>
      </p:sp>
      <p:sp>
        <p:nvSpPr>
          <p:cNvPr id="21" name="Footer Placeholder 20">
            <a:extLst>
              <a:ext uri="{FF2B5EF4-FFF2-40B4-BE49-F238E27FC236}">
                <a16:creationId xmlns:a16="http://schemas.microsoft.com/office/drawing/2014/main" id="{3D9687F7-6D8A-4D5C-9ACC-EA091E948E1C}"/>
              </a:ext>
            </a:extLst>
          </p:cNvPr>
          <p:cNvSpPr>
            <a:spLocks noGrp="1"/>
          </p:cNvSpPr>
          <p:nvPr>
            <p:ph type="ftr" sz="quarter" idx="11"/>
          </p:nvPr>
        </p:nvSpPr>
        <p:spPr>
          <a:solidFill>
            <a:schemeClr val="bg1">
              <a:alpha val="80000"/>
            </a:schemeClr>
          </a:solidFill>
        </p:spPr>
        <p:txBody>
          <a:bodyPr/>
          <a:lstStyle/>
          <a:p>
            <a:r>
              <a:rPr lang="en-US" b="0" dirty="0"/>
              <a:t>SAFETY AND RISK MANAGEMENT IN THE ELECTRICAL INDUSTRY </a:t>
            </a:r>
            <a:br>
              <a:rPr lang="en-US" b="0" dirty="0"/>
            </a:br>
            <a:r>
              <a:rPr lang="en-US" dirty="0"/>
              <a:t>KELLY BUTZ, P.ENG., MAGNA IV ENGINEERING</a:t>
            </a:r>
          </a:p>
        </p:txBody>
      </p:sp>
    </p:spTree>
    <p:extLst>
      <p:ext uri="{BB962C8B-B14F-4D97-AF65-F5344CB8AC3E}">
        <p14:creationId xmlns:p14="http://schemas.microsoft.com/office/powerpoint/2010/main" val="4048757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1282F-0757-425B-B663-FB96D0FEE855}"/>
              </a:ext>
            </a:extLst>
          </p:cNvPr>
          <p:cNvSpPr>
            <a:spLocks noGrp="1"/>
          </p:cNvSpPr>
          <p:nvPr>
            <p:ph type="ctrTitle"/>
          </p:nvPr>
        </p:nvSpPr>
        <p:spPr/>
        <p:txBody>
          <a:bodyPr>
            <a:normAutofit/>
          </a:bodyPr>
          <a:lstStyle/>
          <a:p>
            <a:r>
              <a:rPr lang="en-US" sz="2800" b="0" dirty="0">
                <a:solidFill>
                  <a:schemeClr val="tx2"/>
                </a:solidFill>
              </a:rPr>
              <a:t>ENGG404 - LECTURE</a:t>
            </a:r>
          </a:p>
        </p:txBody>
      </p:sp>
      <p:sp>
        <p:nvSpPr>
          <p:cNvPr id="3" name="Subtitle 2">
            <a:extLst>
              <a:ext uri="{FF2B5EF4-FFF2-40B4-BE49-F238E27FC236}">
                <a16:creationId xmlns:a16="http://schemas.microsoft.com/office/drawing/2014/main" id="{4AFE66FD-397D-4549-B418-E7E9E4455AAF}"/>
              </a:ext>
            </a:extLst>
          </p:cNvPr>
          <p:cNvSpPr>
            <a:spLocks noGrp="1"/>
          </p:cNvSpPr>
          <p:nvPr>
            <p:ph type="subTitle" idx="1"/>
          </p:nvPr>
        </p:nvSpPr>
        <p:spPr/>
        <p:txBody>
          <a:bodyPr>
            <a:normAutofit/>
          </a:bodyPr>
          <a:lstStyle/>
          <a:p>
            <a:r>
              <a:rPr lang="en-US" sz="3000" b="1" dirty="0"/>
              <a:t>Safety and Risk Management in the Electrical Engineering Industry</a:t>
            </a:r>
          </a:p>
        </p:txBody>
      </p:sp>
      <p:sp>
        <p:nvSpPr>
          <p:cNvPr id="4" name="TextBox 3">
            <a:extLst>
              <a:ext uri="{FF2B5EF4-FFF2-40B4-BE49-F238E27FC236}">
                <a16:creationId xmlns:a16="http://schemas.microsoft.com/office/drawing/2014/main" id="{46A6157C-7BB6-483E-920F-06939C81CB65}"/>
              </a:ext>
            </a:extLst>
          </p:cNvPr>
          <p:cNvSpPr txBox="1"/>
          <p:nvPr/>
        </p:nvSpPr>
        <p:spPr>
          <a:xfrm>
            <a:off x="152402" y="176015"/>
            <a:ext cx="1176817" cy="466344"/>
          </a:xfrm>
          <a:prstGeom prst="rect">
            <a:avLst/>
          </a:prstGeom>
          <a:solidFill>
            <a:srgbClr val="FFFFFF"/>
          </a:solidFill>
          <a:ln w="12700" cap="flat" cmpd="sng" algn="ctr">
            <a:solidFill>
              <a:sysClr val="windowText" lastClr="000000"/>
            </a:solidFill>
            <a:prstDash val="solid"/>
            <a:miter lim="800000"/>
          </a:ln>
          <a:effectLst/>
        </p:spPr>
        <p:txBody>
          <a:bodyPr wrap="square" rtlCol="0" anchor="ctr" anchorCtr="0">
            <a:noAutofit/>
          </a:bodyPr>
          <a:lstStyle/>
          <a:p>
            <a:pPr algn="ctr" eaLnBrk="1" fontAlgn="auto" hangingPunct="1">
              <a:spcBef>
                <a:spcPts val="0"/>
              </a:spcBef>
              <a:spcAft>
                <a:spcPts val="0"/>
              </a:spcAft>
              <a:defRPr/>
            </a:pPr>
            <a:r>
              <a:rPr lang="en-US" sz="800" kern="0" dirty="0">
                <a:solidFill>
                  <a:prstClr val="black"/>
                </a:solidFill>
                <a:latin typeface="+mj-lt"/>
                <a:ea typeface="+mn-ea"/>
              </a:rPr>
              <a:t>Fundamentals </a:t>
            </a:r>
            <a:br>
              <a:rPr lang="en-US" sz="800" kern="0" dirty="0">
                <a:solidFill>
                  <a:prstClr val="black"/>
                </a:solidFill>
                <a:latin typeface="+mj-lt"/>
                <a:ea typeface="+mn-ea"/>
              </a:rPr>
            </a:br>
            <a:r>
              <a:rPr lang="en-US" sz="800" kern="0" dirty="0">
                <a:solidFill>
                  <a:prstClr val="black"/>
                </a:solidFill>
                <a:latin typeface="+mj-lt"/>
                <a:ea typeface="+mn-ea"/>
              </a:rPr>
              <a:t>of RM</a:t>
            </a:r>
          </a:p>
        </p:txBody>
      </p:sp>
      <p:sp>
        <p:nvSpPr>
          <p:cNvPr id="5" name="TextBox 4">
            <a:extLst>
              <a:ext uri="{FF2B5EF4-FFF2-40B4-BE49-F238E27FC236}">
                <a16:creationId xmlns:a16="http://schemas.microsoft.com/office/drawing/2014/main" id="{C34F8FDE-CA0D-4C87-ACD2-63C1304C084C}"/>
              </a:ext>
            </a:extLst>
          </p:cNvPr>
          <p:cNvSpPr txBox="1"/>
          <p:nvPr/>
        </p:nvSpPr>
        <p:spPr>
          <a:xfrm>
            <a:off x="1481037" y="169908"/>
            <a:ext cx="1024999" cy="466344"/>
          </a:xfrm>
          <a:prstGeom prst="rect">
            <a:avLst/>
          </a:prstGeom>
          <a:solidFill>
            <a:sysClr val="window" lastClr="FFFFFF"/>
          </a:solidFill>
          <a:ln w="12700" cap="flat" cmpd="sng" algn="ctr">
            <a:solidFill>
              <a:sysClr val="windowText" lastClr="000000"/>
            </a:solidFill>
            <a:prstDash val="solid"/>
            <a:miter lim="800000"/>
          </a:ln>
          <a:effectLst/>
        </p:spPr>
        <p:txBody>
          <a:bodyPr wrap="square" rtlCol="0" anchor="ctr" anchorCtr="0">
            <a:noAutofit/>
          </a:bodyPr>
          <a:lstStyle/>
          <a:p>
            <a:pPr algn="ctr" eaLnBrk="1" fontAlgn="auto" hangingPunct="1">
              <a:spcBef>
                <a:spcPts val="0"/>
              </a:spcBef>
              <a:spcAft>
                <a:spcPts val="0"/>
              </a:spcAft>
              <a:defRPr/>
            </a:pPr>
            <a:r>
              <a:rPr lang="en-US" sz="800" kern="0" dirty="0">
                <a:solidFill>
                  <a:prstClr val="black"/>
                </a:solidFill>
                <a:latin typeface="+mj-lt"/>
                <a:ea typeface="+mn-ea"/>
              </a:rPr>
              <a:t>RM System </a:t>
            </a:r>
            <a:br>
              <a:rPr lang="en-US" sz="800" kern="0" dirty="0">
                <a:solidFill>
                  <a:prstClr val="black"/>
                </a:solidFill>
                <a:latin typeface="+mj-lt"/>
                <a:ea typeface="+mn-ea"/>
              </a:rPr>
            </a:br>
            <a:r>
              <a:rPr lang="en-US" sz="800" kern="0" dirty="0">
                <a:solidFill>
                  <a:prstClr val="black"/>
                </a:solidFill>
                <a:latin typeface="+mj-lt"/>
                <a:ea typeface="+mn-ea"/>
              </a:rPr>
              <a:t>and Process</a:t>
            </a:r>
          </a:p>
        </p:txBody>
      </p:sp>
      <p:sp>
        <p:nvSpPr>
          <p:cNvPr id="6" name="TextBox 5">
            <a:extLst>
              <a:ext uri="{FF2B5EF4-FFF2-40B4-BE49-F238E27FC236}">
                <a16:creationId xmlns:a16="http://schemas.microsoft.com/office/drawing/2014/main" id="{68318F47-38E5-426C-8CDA-B2821CD6BD9C}"/>
              </a:ext>
            </a:extLst>
          </p:cNvPr>
          <p:cNvSpPr txBox="1"/>
          <p:nvPr/>
        </p:nvSpPr>
        <p:spPr>
          <a:xfrm>
            <a:off x="7874130" y="169908"/>
            <a:ext cx="1155550" cy="466344"/>
          </a:xfrm>
          <a:prstGeom prst="rect">
            <a:avLst/>
          </a:prstGeom>
          <a:solidFill>
            <a:sysClr val="window" lastClr="FFFFFF"/>
          </a:solidFill>
          <a:ln w="12700" cap="flat" cmpd="sng" algn="ctr">
            <a:solidFill>
              <a:sysClr val="windowText" lastClr="000000"/>
            </a:solidFill>
            <a:prstDash val="solid"/>
            <a:miter lim="800000"/>
          </a:ln>
          <a:effectLst/>
        </p:spPr>
        <p:txBody>
          <a:bodyPr wrap="square" rtlCol="0" anchor="ctr" anchorCtr="0">
            <a:noAutofit/>
          </a:bodyPr>
          <a:lstStyle/>
          <a:p>
            <a:pPr algn="ctr" eaLnBrk="1" fontAlgn="auto" hangingPunct="1">
              <a:spcBef>
                <a:spcPts val="0"/>
              </a:spcBef>
              <a:spcAft>
                <a:spcPts val="0"/>
              </a:spcAft>
              <a:defRPr/>
            </a:pPr>
            <a:r>
              <a:rPr lang="en-US" sz="800" kern="0">
                <a:solidFill>
                  <a:prstClr val="black"/>
                </a:solidFill>
                <a:latin typeface="+mj-lt"/>
                <a:ea typeface="+mn-ea"/>
              </a:rPr>
              <a:t>Application and Perspectives</a:t>
            </a:r>
          </a:p>
        </p:txBody>
      </p:sp>
      <p:sp>
        <p:nvSpPr>
          <p:cNvPr id="7" name="TextBox 6">
            <a:extLst>
              <a:ext uri="{FF2B5EF4-FFF2-40B4-BE49-F238E27FC236}">
                <a16:creationId xmlns:a16="http://schemas.microsoft.com/office/drawing/2014/main" id="{54A34CBD-F2DA-44FD-BF58-61459AC1C306}"/>
              </a:ext>
            </a:extLst>
          </p:cNvPr>
          <p:cNvSpPr txBox="1"/>
          <p:nvPr/>
        </p:nvSpPr>
        <p:spPr>
          <a:xfrm>
            <a:off x="7051217" y="169908"/>
            <a:ext cx="671096" cy="466344"/>
          </a:xfrm>
          <a:prstGeom prst="rect">
            <a:avLst/>
          </a:prstGeom>
          <a:solidFill>
            <a:sysClr val="window" lastClr="FFFFFF"/>
          </a:solidFill>
          <a:ln w="12700" cap="flat" cmpd="sng" algn="ctr">
            <a:solidFill>
              <a:sysClr val="windowText" lastClr="000000"/>
            </a:solidFill>
            <a:prstDash val="solid"/>
            <a:miter lim="800000"/>
          </a:ln>
          <a:effectLst/>
        </p:spPr>
        <p:txBody>
          <a:bodyPr wrap="square" rtlCol="0" anchor="ctr" anchorCtr="0">
            <a:noAutofit/>
          </a:bodyPr>
          <a:lstStyle/>
          <a:p>
            <a:pPr algn="ctr" eaLnBrk="1" fontAlgn="auto" hangingPunct="1">
              <a:spcBef>
                <a:spcPts val="0"/>
              </a:spcBef>
              <a:spcAft>
                <a:spcPts val="0"/>
              </a:spcAft>
              <a:defRPr/>
            </a:pPr>
            <a:r>
              <a:rPr lang="en-US" sz="800" kern="0" dirty="0">
                <a:solidFill>
                  <a:prstClr val="black"/>
                </a:solidFill>
                <a:latin typeface="+mj-lt"/>
                <a:ea typeface="+mn-ea"/>
              </a:rPr>
              <a:t>People </a:t>
            </a:r>
            <a:br>
              <a:rPr lang="en-US" sz="800" kern="0" dirty="0">
                <a:solidFill>
                  <a:prstClr val="black"/>
                </a:solidFill>
                <a:latin typeface="+mj-lt"/>
                <a:ea typeface="+mn-ea"/>
              </a:rPr>
            </a:br>
            <a:r>
              <a:rPr lang="en-US" sz="800" kern="0" dirty="0">
                <a:solidFill>
                  <a:prstClr val="black"/>
                </a:solidFill>
                <a:latin typeface="+mj-lt"/>
                <a:ea typeface="+mn-ea"/>
              </a:rPr>
              <a:t>&amp; Org.</a:t>
            </a:r>
          </a:p>
        </p:txBody>
      </p:sp>
      <p:sp>
        <p:nvSpPr>
          <p:cNvPr id="8" name="TextBox 7">
            <a:extLst>
              <a:ext uri="{FF2B5EF4-FFF2-40B4-BE49-F238E27FC236}">
                <a16:creationId xmlns:a16="http://schemas.microsoft.com/office/drawing/2014/main" id="{0DB1E287-9CC4-451F-9BD6-B792D89E1E0B}"/>
              </a:ext>
            </a:extLst>
          </p:cNvPr>
          <p:cNvSpPr txBox="1"/>
          <p:nvPr/>
        </p:nvSpPr>
        <p:spPr>
          <a:xfrm>
            <a:off x="3834670" y="169908"/>
            <a:ext cx="1024999" cy="466344"/>
          </a:xfrm>
          <a:prstGeom prst="rect">
            <a:avLst/>
          </a:prstGeom>
          <a:solidFill>
            <a:srgbClr val="FFFFFF"/>
          </a:solidFill>
          <a:ln w="12700" cap="flat" cmpd="sng" algn="ctr">
            <a:solidFill>
              <a:sysClr val="windowText" lastClr="000000"/>
            </a:solidFill>
            <a:prstDash val="solid"/>
            <a:miter lim="800000"/>
          </a:ln>
          <a:effectLst/>
        </p:spPr>
        <p:txBody>
          <a:bodyPr wrap="square" rtlCol="0" anchor="ctr" anchorCtr="0">
            <a:noAutofit/>
          </a:bodyPr>
          <a:lstStyle/>
          <a:p>
            <a:pPr algn="ctr" eaLnBrk="1" fontAlgn="auto" hangingPunct="1">
              <a:spcBef>
                <a:spcPts val="0"/>
              </a:spcBef>
              <a:spcAft>
                <a:spcPts val="0"/>
              </a:spcAft>
              <a:defRPr/>
            </a:pPr>
            <a:r>
              <a:rPr lang="en-US" sz="800" kern="0">
                <a:solidFill>
                  <a:prstClr val="black"/>
                </a:solidFill>
                <a:latin typeface="+mj-lt"/>
                <a:ea typeface="+mn-ea"/>
              </a:rPr>
              <a:t>Incident Investigation</a:t>
            </a:r>
          </a:p>
        </p:txBody>
      </p:sp>
      <p:sp>
        <p:nvSpPr>
          <p:cNvPr id="9" name="TextBox 8">
            <a:extLst>
              <a:ext uri="{FF2B5EF4-FFF2-40B4-BE49-F238E27FC236}">
                <a16:creationId xmlns:a16="http://schemas.microsoft.com/office/drawing/2014/main" id="{D76E4E7B-DA3E-4068-97B0-CF5462378245}"/>
              </a:ext>
            </a:extLst>
          </p:cNvPr>
          <p:cNvSpPr txBox="1"/>
          <p:nvPr/>
        </p:nvSpPr>
        <p:spPr>
          <a:xfrm>
            <a:off x="5011486" y="169908"/>
            <a:ext cx="1024999" cy="466344"/>
          </a:xfrm>
          <a:prstGeom prst="rect">
            <a:avLst/>
          </a:prstGeom>
          <a:solidFill>
            <a:srgbClr val="FFFFFF"/>
          </a:solidFill>
          <a:ln w="12700" cap="flat" cmpd="sng" algn="ctr">
            <a:solidFill>
              <a:sysClr val="windowText" lastClr="000000"/>
            </a:solidFill>
            <a:prstDash val="solid"/>
            <a:miter lim="800000"/>
          </a:ln>
          <a:effectLst/>
        </p:spPr>
        <p:txBody>
          <a:bodyPr wrap="square" rtlCol="0" anchor="ctr" anchorCtr="0">
            <a:noAutofit/>
          </a:bodyPr>
          <a:lstStyle/>
          <a:p>
            <a:pPr algn="ctr" eaLnBrk="1" fontAlgn="auto" hangingPunct="1">
              <a:spcBef>
                <a:spcPts val="0"/>
              </a:spcBef>
              <a:spcAft>
                <a:spcPts val="0"/>
              </a:spcAft>
              <a:defRPr/>
            </a:pPr>
            <a:r>
              <a:rPr lang="en-US" sz="800" kern="0">
                <a:solidFill>
                  <a:prstClr val="black"/>
                </a:solidFill>
                <a:latin typeface="+mj-lt"/>
                <a:ea typeface="+mn-ea"/>
              </a:rPr>
              <a:t>RM Tools &amp; Challenges</a:t>
            </a:r>
          </a:p>
        </p:txBody>
      </p:sp>
      <p:sp>
        <p:nvSpPr>
          <p:cNvPr id="10" name="TextBox 9">
            <a:extLst>
              <a:ext uri="{FF2B5EF4-FFF2-40B4-BE49-F238E27FC236}">
                <a16:creationId xmlns:a16="http://schemas.microsoft.com/office/drawing/2014/main" id="{C029FCD8-A38A-4CC4-9B97-AED1D2AB2C19}"/>
              </a:ext>
            </a:extLst>
          </p:cNvPr>
          <p:cNvSpPr txBox="1"/>
          <p:nvPr/>
        </p:nvSpPr>
        <p:spPr>
          <a:xfrm>
            <a:off x="2657853" y="170432"/>
            <a:ext cx="1024999" cy="466344"/>
          </a:xfrm>
          <a:prstGeom prst="rect">
            <a:avLst/>
          </a:prstGeom>
          <a:solidFill>
            <a:sysClr val="window" lastClr="FFFFFF"/>
          </a:solidFill>
          <a:ln w="12700" cap="flat" cmpd="sng" algn="ctr">
            <a:solidFill>
              <a:sysClr val="windowText" lastClr="000000"/>
            </a:solidFill>
            <a:prstDash val="solid"/>
            <a:miter lim="800000"/>
          </a:ln>
          <a:effectLst/>
        </p:spPr>
        <p:txBody>
          <a:bodyPr wrap="square" rtlCol="0" anchor="ctr" anchorCtr="0">
            <a:noAutofit/>
          </a:bodyPr>
          <a:lstStyle/>
          <a:p>
            <a:pPr algn="ctr" eaLnBrk="1" fontAlgn="auto" hangingPunct="1">
              <a:spcBef>
                <a:spcPts val="0"/>
              </a:spcBef>
              <a:spcAft>
                <a:spcPts val="0"/>
              </a:spcAft>
              <a:defRPr/>
            </a:pPr>
            <a:r>
              <a:rPr lang="en-US" sz="800" kern="0" dirty="0">
                <a:solidFill>
                  <a:prstClr val="black"/>
                </a:solidFill>
                <a:latin typeface="+mj-lt"/>
                <a:ea typeface="+mn-ea"/>
              </a:rPr>
              <a:t>Leadership </a:t>
            </a:r>
            <a:br>
              <a:rPr lang="en-US" sz="800" kern="0" dirty="0">
                <a:solidFill>
                  <a:prstClr val="black"/>
                </a:solidFill>
                <a:latin typeface="+mj-lt"/>
                <a:ea typeface="+mn-ea"/>
              </a:rPr>
            </a:br>
            <a:r>
              <a:rPr lang="en-US" sz="800" kern="0" dirty="0">
                <a:solidFill>
                  <a:prstClr val="black"/>
                </a:solidFill>
                <a:latin typeface="+mj-lt"/>
                <a:ea typeface="+mn-ea"/>
              </a:rPr>
              <a:t>in RM</a:t>
            </a:r>
          </a:p>
        </p:txBody>
      </p:sp>
      <p:cxnSp>
        <p:nvCxnSpPr>
          <p:cNvPr id="11" name="Straight Arrow Connector 10">
            <a:extLst>
              <a:ext uri="{FF2B5EF4-FFF2-40B4-BE49-F238E27FC236}">
                <a16:creationId xmlns:a16="http://schemas.microsoft.com/office/drawing/2014/main" id="{F1FC7C1B-543D-4F7A-BC5A-08E47E4ECC6A}"/>
              </a:ext>
            </a:extLst>
          </p:cNvPr>
          <p:cNvCxnSpPr>
            <a:cxnSpLocks/>
            <a:stCxn id="4" idx="3"/>
            <a:endCxn id="5" idx="1"/>
          </p:cNvCxnSpPr>
          <p:nvPr/>
        </p:nvCxnSpPr>
        <p:spPr>
          <a:xfrm flipV="1">
            <a:off x="1329219" y="403080"/>
            <a:ext cx="151818" cy="6107"/>
          </a:xfrm>
          <a:prstGeom prst="straightConnector1">
            <a:avLst/>
          </a:prstGeom>
          <a:noFill/>
          <a:ln w="6350" cap="flat" cmpd="sng" algn="ctr">
            <a:solidFill>
              <a:schemeClr val="accent6"/>
            </a:solidFill>
            <a:prstDash val="solid"/>
            <a:miter lim="800000"/>
            <a:tailEnd type="triangle"/>
          </a:ln>
          <a:effectLst/>
        </p:spPr>
      </p:cxnSp>
      <p:cxnSp>
        <p:nvCxnSpPr>
          <p:cNvPr id="12" name="Straight Arrow Connector 11">
            <a:extLst>
              <a:ext uri="{FF2B5EF4-FFF2-40B4-BE49-F238E27FC236}">
                <a16:creationId xmlns:a16="http://schemas.microsoft.com/office/drawing/2014/main" id="{1E902EBB-4DA4-4A66-965C-851DBD61BCE8}"/>
              </a:ext>
            </a:extLst>
          </p:cNvPr>
          <p:cNvCxnSpPr>
            <a:stCxn id="5" idx="3"/>
            <a:endCxn id="10" idx="1"/>
          </p:cNvCxnSpPr>
          <p:nvPr/>
        </p:nvCxnSpPr>
        <p:spPr>
          <a:xfrm>
            <a:off x="2506036" y="403080"/>
            <a:ext cx="151817" cy="524"/>
          </a:xfrm>
          <a:prstGeom prst="straightConnector1">
            <a:avLst/>
          </a:prstGeom>
          <a:noFill/>
          <a:ln w="6350" cap="flat" cmpd="sng" algn="ctr">
            <a:solidFill>
              <a:schemeClr val="accent6"/>
            </a:solidFill>
            <a:prstDash val="solid"/>
            <a:miter lim="800000"/>
            <a:tailEnd type="triangle"/>
          </a:ln>
          <a:effectLst/>
        </p:spPr>
      </p:cxnSp>
      <p:cxnSp>
        <p:nvCxnSpPr>
          <p:cNvPr id="13" name="Straight Arrow Connector 12">
            <a:extLst>
              <a:ext uri="{FF2B5EF4-FFF2-40B4-BE49-F238E27FC236}">
                <a16:creationId xmlns:a16="http://schemas.microsoft.com/office/drawing/2014/main" id="{B95E5FEB-5269-4541-B58E-2F7517BD074A}"/>
              </a:ext>
            </a:extLst>
          </p:cNvPr>
          <p:cNvCxnSpPr>
            <a:stCxn id="10" idx="3"/>
            <a:endCxn id="8" idx="1"/>
          </p:cNvCxnSpPr>
          <p:nvPr/>
        </p:nvCxnSpPr>
        <p:spPr>
          <a:xfrm flipV="1">
            <a:off x="3682852" y="403080"/>
            <a:ext cx="151818" cy="524"/>
          </a:xfrm>
          <a:prstGeom prst="straightConnector1">
            <a:avLst/>
          </a:prstGeom>
          <a:noFill/>
          <a:ln w="6350" cap="flat" cmpd="sng" algn="ctr">
            <a:solidFill>
              <a:schemeClr val="accent6"/>
            </a:solidFill>
            <a:prstDash val="solid"/>
            <a:miter lim="800000"/>
            <a:tailEnd type="triangle"/>
          </a:ln>
          <a:effectLst/>
        </p:spPr>
      </p:cxnSp>
      <p:cxnSp>
        <p:nvCxnSpPr>
          <p:cNvPr id="14" name="Straight Arrow Connector 13">
            <a:extLst>
              <a:ext uri="{FF2B5EF4-FFF2-40B4-BE49-F238E27FC236}">
                <a16:creationId xmlns:a16="http://schemas.microsoft.com/office/drawing/2014/main" id="{B4CFA413-DA40-4898-86A5-A08C689C0B34}"/>
              </a:ext>
            </a:extLst>
          </p:cNvPr>
          <p:cNvCxnSpPr>
            <a:stCxn id="8" idx="3"/>
            <a:endCxn id="9" idx="1"/>
          </p:cNvCxnSpPr>
          <p:nvPr/>
        </p:nvCxnSpPr>
        <p:spPr>
          <a:xfrm>
            <a:off x="4859669" y="403080"/>
            <a:ext cx="151817" cy="0"/>
          </a:xfrm>
          <a:prstGeom prst="straightConnector1">
            <a:avLst/>
          </a:prstGeom>
          <a:noFill/>
          <a:ln w="6350" cap="flat" cmpd="sng" algn="ctr">
            <a:solidFill>
              <a:schemeClr val="accent6"/>
            </a:solidFill>
            <a:prstDash val="solid"/>
            <a:miter lim="800000"/>
            <a:tailEnd type="triangle"/>
          </a:ln>
          <a:effectLst/>
        </p:spPr>
      </p:cxnSp>
      <p:cxnSp>
        <p:nvCxnSpPr>
          <p:cNvPr id="15" name="Straight Arrow Connector 14">
            <a:extLst>
              <a:ext uri="{FF2B5EF4-FFF2-40B4-BE49-F238E27FC236}">
                <a16:creationId xmlns:a16="http://schemas.microsoft.com/office/drawing/2014/main" id="{1050CE74-6CD0-4D7D-A726-31DE76504070}"/>
              </a:ext>
            </a:extLst>
          </p:cNvPr>
          <p:cNvCxnSpPr>
            <a:cxnSpLocks/>
            <a:stCxn id="9" idx="3"/>
          </p:cNvCxnSpPr>
          <p:nvPr/>
        </p:nvCxnSpPr>
        <p:spPr>
          <a:xfrm flipV="1">
            <a:off x="6036485" y="400741"/>
            <a:ext cx="151816" cy="2339"/>
          </a:xfrm>
          <a:prstGeom prst="straightConnector1">
            <a:avLst/>
          </a:prstGeom>
          <a:noFill/>
          <a:ln w="6350" cap="flat" cmpd="sng" algn="ctr">
            <a:solidFill>
              <a:schemeClr val="accent6"/>
            </a:solidFill>
            <a:prstDash val="solid"/>
            <a:miter lim="800000"/>
            <a:tailEnd type="triangle"/>
          </a:ln>
          <a:effectLst/>
        </p:spPr>
      </p:cxnSp>
      <p:cxnSp>
        <p:nvCxnSpPr>
          <p:cNvPr id="16" name="Straight Arrow Connector 15">
            <a:extLst>
              <a:ext uri="{FF2B5EF4-FFF2-40B4-BE49-F238E27FC236}">
                <a16:creationId xmlns:a16="http://schemas.microsoft.com/office/drawing/2014/main" id="{062A4739-01A4-4773-9C73-620A517DAE75}"/>
              </a:ext>
            </a:extLst>
          </p:cNvPr>
          <p:cNvCxnSpPr>
            <a:cxnSpLocks/>
            <a:endCxn id="7" idx="1"/>
          </p:cNvCxnSpPr>
          <p:nvPr/>
        </p:nvCxnSpPr>
        <p:spPr>
          <a:xfrm>
            <a:off x="6899402" y="400743"/>
            <a:ext cx="151815" cy="2337"/>
          </a:xfrm>
          <a:prstGeom prst="straightConnector1">
            <a:avLst/>
          </a:prstGeom>
          <a:noFill/>
          <a:ln w="6350" cap="flat" cmpd="sng" algn="ctr">
            <a:solidFill>
              <a:schemeClr val="accent6"/>
            </a:solidFill>
            <a:prstDash val="solid"/>
            <a:miter lim="800000"/>
            <a:tailEnd type="triangle"/>
          </a:ln>
          <a:effectLst/>
        </p:spPr>
      </p:cxnSp>
      <p:cxnSp>
        <p:nvCxnSpPr>
          <p:cNvPr id="17" name="Straight Arrow Connector 16">
            <a:extLst>
              <a:ext uri="{FF2B5EF4-FFF2-40B4-BE49-F238E27FC236}">
                <a16:creationId xmlns:a16="http://schemas.microsoft.com/office/drawing/2014/main" id="{D746287E-CF8A-42E2-B732-DEA7EAE0C9D6}"/>
              </a:ext>
            </a:extLst>
          </p:cNvPr>
          <p:cNvCxnSpPr>
            <a:stCxn id="7" idx="3"/>
            <a:endCxn id="6" idx="1"/>
          </p:cNvCxnSpPr>
          <p:nvPr/>
        </p:nvCxnSpPr>
        <p:spPr>
          <a:xfrm>
            <a:off x="7722313" y="403080"/>
            <a:ext cx="151817" cy="0"/>
          </a:xfrm>
          <a:prstGeom prst="straightConnector1">
            <a:avLst/>
          </a:prstGeom>
          <a:noFill/>
          <a:ln w="6350" cap="flat" cmpd="sng" algn="ctr">
            <a:solidFill>
              <a:schemeClr val="accent6"/>
            </a:solidFill>
            <a:prstDash val="solid"/>
            <a:miter lim="800000"/>
            <a:tailEnd type="triangle"/>
          </a:ln>
          <a:effectLst/>
        </p:spPr>
      </p:cxnSp>
      <p:sp>
        <p:nvSpPr>
          <p:cNvPr id="18" name="TextBox 17">
            <a:extLst>
              <a:ext uri="{FF2B5EF4-FFF2-40B4-BE49-F238E27FC236}">
                <a16:creationId xmlns:a16="http://schemas.microsoft.com/office/drawing/2014/main" id="{BE85280D-56CA-4113-87F2-82F4FFBF00B9}"/>
              </a:ext>
            </a:extLst>
          </p:cNvPr>
          <p:cNvSpPr txBox="1"/>
          <p:nvPr/>
        </p:nvSpPr>
        <p:spPr>
          <a:xfrm>
            <a:off x="6188301" y="169907"/>
            <a:ext cx="692362" cy="466344"/>
          </a:xfrm>
          <a:prstGeom prst="rect">
            <a:avLst/>
          </a:prstGeom>
          <a:solidFill>
            <a:srgbClr val="FFFF00"/>
          </a:solidFill>
          <a:ln w="28575" cap="flat" cmpd="sng" algn="ctr">
            <a:solidFill>
              <a:sysClr val="windowText" lastClr="000000"/>
            </a:solidFill>
            <a:prstDash val="solid"/>
            <a:miter lim="800000"/>
          </a:ln>
          <a:effectLst/>
        </p:spPr>
        <p:txBody>
          <a:bodyPr wrap="square" rtlCol="0" anchor="ctr" anchorCtr="0">
            <a:noAutofit/>
          </a:bodyPr>
          <a:lstStyle/>
          <a:p>
            <a:pPr algn="ctr" eaLnBrk="1" fontAlgn="auto" hangingPunct="1">
              <a:spcBef>
                <a:spcPts val="0"/>
              </a:spcBef>
              <a:spcAft>
                <a:spcPts val="0"/>
              </a:spcAft>
              <a:defRPr/>
            </a:pPr>
            <a:r>
              <a:rPr lang="en-US" sz="800" b="1" kern="0" dirty="0">
                <a:solidFill>
                  <a:prstClr val="black"/>
                </a:solidFill>
                <a:latin typeface="+mj-lt"/>
                <a:ea typeface="+mn-ea"/>
              </a:rPr>
              <a:t>RM in Industry</a:t>
            </a:r>
          </a:p>
        </p:txBody>
      </p:sp>
      <p:sp>
        <p:nvSpPr>
          <p:cNvPr id="20" name="Slide Number Placeholder 19">
            <a:extLst>
              <a:ext uri="{FF2B5EF4-FFF2-40B4-BE49-F238E27FC236}">
                <a16:creationId xmlns:a16="http://schemas.microsoft.com/office/drawing/2014/main" id="{7A2452C3-6BF3-47C3-8440-E694A61F3745}"/>
              </a:ext>
            </a:extLst>
          </p:cNvPr>
          <p:cNvSpPr>
            <a:spLocks noGrp="1"/>
          </p:cNvSpPr>
          <p:nvPr>
            <p:ph type="sldNum" sz="quarter" idx="12"/>
          </p:nvPr>
        </p:nvSpPr>
        <p:spPr/>
        <p:txBody>
          <a:bodyPr/>
          <a:lstStyle/>
          <a:p>
            <a:fld id="{C9D8F22C-A67B-4325-BDBD-3581FF6E0E6F}" type="slidenum">
              <a:rPr lang="en-US" smtClean="0"/>
              <a:t>41</a:t>
            </a:fld>
            <a:endParaRPr lang="en-US"/>
          </a:p>
        </p:txBody>
      </p:sp>
      <p:sp>
        <p:nvSpPr>
          <p:cNvPr id="21" name="Footer Placeholder 20">
            <a:extLst>
              <a:ext uri="{FF2B5EF4-FFF2-40B4-BE49-F238E27FC236}">
                <a16:creationId xmlns:a16="http://schemas.microsoft.com/office/drawing/2014/main" id="{3D9687F7-6D8A-4D5C-9ACC-EA091E948E1C}"/>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grpSp>
        <p:nvGrpSpPr>
          <p:cNvPr id="35" name="Group 34">
            <a:extLst>
              <a:ext uri="{FF2B5EF4-FFF2-40B4-BE49-F238E27FC236}">
                <a16:creationId xmlns:a16="http://schemas.microsoft.com/office/drawing/2014/main" id="{DE21DF7F-7851-40E3-B3D4-3451447F29BD}"/>
              </a:ext>
            </a:extLst>
          </p:cNvPr>
          <p:cNvGrpSpPr/>
          <p:nvPr/>
        </p:nvGrpSpPr>
        <p:grpSpPr>
          <a:xfrm>
            <a:off x="634962" y="4621530"/>
            <a:ext cx="7880388" cy="952500"/>
            <a:chOff x="634962" y="4621530"/>
            <a:chExt cx="7880388" cy="952500"/>
          </a:xfrm>
        </p:grpSpPr>
        <p:pic>
          <p:nvPicPr>
            <p:cNvPr id="24" name="Graphic 23">
              <a:extLst>
                <a:ext uri="{FF2B5EF4-FFF2-40B4-BE49-F238E27FC236}">
                  <a16:creationId xmlns:a16="http://schemas.microsoft.com/office/drawing/2014/main" id="{674E5BB7-F0B7-488C-BEF3-C2FC35F8040D}"/>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34962" y="4621530"/>
              <a:ext cx="952500" cy="952500"/>
            </a:xfrm>
            <a:prstGeom prst="rect">
              <a:avLst/>
            </a:prstGeom>
          </p:spPr>
        </p:pic>
        <p:pic>
          <p:nvPicPr>
            <p:cNvPr id="26" name="Graphic 25">
              <a:extLst>
                <a:ext uri="{FF2B5EF4-FFF2-40B4-BE49-F238E27FC236}">
                  <a16:creationId xmlns:a16="http://schemas.microsoft.com/office/drawing/2014/main" id="{094CC35C-9FB2-4A4C-93C0-2B960E2C92DB}"/>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371697" y="4621530"/>
              <a:ext cx="952500" cy="952500"/>
            </a:xfrm>
            <a:prstGeom prst="rect">
              <a:avLst/>
            </a:prstGeom>
          </p:spPr>
        </p:pic>
        <p:pic>
          <p:nvPicPr>
            <p:cNvPr id="28" name="Graphic 27">
              <a:extLst>
                <a:ext uri="{FF2B5EF4-FFF2-40B4-BE49-F238E27FC236}">
                  <a16:creationId xmlns:a16="http://schemas.microsoft.com/office/drawing/2014/main" id="{E65ECBC9-ED2C-49F4-AD14-B2678C3B4E1B}"/>
                </a:ext>
              </a:extLst>
            </p:cNvPr>
            <p:cNvPicPr>
              <a:picLocks noChangeAspect="1"/>
            </p:cNvPicPr>
            <p:nvPr/>
          </p:nvPicPr>
          <p:blipFill rotWithShape="1">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12080"/>
            <a:stretch/>
          </p:blipFill>
          <p:spPr>
            <a:xfrm>
              <a:off x="4108432" y="4736592"/>
              <a:ext cx="952500" cy="837438"/>
            </a:xfrm>
            <a:prstGeom prst="rect">
              <a:avLst/>
            </a:prstGeom>
          </p:spPr>
        </p:pic>
        <p:pic>
          <p:nvPicPr>
            <p:cNvPr id="30" name="Graphic 29">
              <a:extLst>
                <a:ext uri="{FF2B5EF4-FFF2-40B4-BE49-F238E27FC236}">
                  <a16:creationId xmlns:a16="http://schemas.microsoft.com/office/drawing/2014/main" id="{843C1856-4F0A-46BC-AC9E-1341817050E0}"/>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7562850" y="4621530"/>
              <a:ext cx="952500" cy="952500"/>
            </a:xfrm>
            <a:prstGeom prst="rect">
              <a:avLst/>
            </a:prstGeom>
          </p:spPr>
        </p:pic>
        <p:pic>
          <p:nvPicPr>
            <p:cNvPr id="34" name="Graphic 33">
              <a:extLst>
                <a:ext uri="{FF2B5EF4-FFF2-40B4-BE49-F238E27FC236}">
                  <a16:creationId xmlns:a16="http://schemas.microsoft.com/office/drawing/2014/main" id="{50B16EF0-EC5D-4EEF-AC5F-6F3FEB7C040C}"/>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5845167" y="4831080"/>
              <a:ext cx="933450" cy="742950"/>
            </a:xfrm>
            <a:prstGeom prst="rect">
              <a:avLst/>
            </a:prstGeom>
          </p:spPr>
        </p:pic>
      </p:grpSp>
    </p:spTree>
    <p:extLst>
      <p:ext uri="{BB962C8B-B14F-4D97-AF65-F5344CB8AC3E}">
        <p14:creationId xmlns:p14="http://schemas.microsoft.com/office/powerpoint/2010/main" val="3831920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l="-17000" r="-17000"/>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5A918B-C57B-4005-9FE3-09A8CA50BA27}"/>
              </a:ext>
            </a:extLst>
          </p:cNvPr>
          <p:cNvSpPr>
            <a:spLocks noGrp="1"/>
          </p:cNvSpPr>
          <p:nvPr>
            <p:ph type="title"/>
          </p:nvPr>
        </p:nvSpPr>
        <p:spPr/>
        <p:txBody>
          <a:bodyPr/>
          <a:lstStyle/>
          <a:p>
            <a:r>
              <a:rPr lang="en-US" dirty="0"/>
              <a:t>Electrical Facilities</a:t>
            </a:r>
          </a:p>
        </p:txBody>
      </p:sp>
      <p:sp>
        <p:nvSpPr>
          <p:cNvPr id="10" name="Text Placeholder 9">
            <a:extLst>
              <a:ext uri="{FF2B5EF4-FFF2-40B4-BE49-F238E27FC236}">
                <a16:creationId xmlns:a16="http://schemas.microsoft.com/office/drawing/2014/main" id="{4D909B88-D900-49C9-A2A3-3741AB8E81F4}"/>
              </a:ext>
            </a:extLst>
          </p:cNvPr>
          <p:cNvSpPr>
            <a:spLocks noGrp="1"/>
          </p:cNvSpPr>
          <p:nvPr>
            <p:ph type="body" idx="1"/>
          </p:nvPr>
        </p:nvSpPr>
        <p:spPr/>
        <p:txBody>
          <a:bodyPr/>
          <a:lstStyle/>
          <a:p>
            <a:r>
              <a:rPr lang="en-US" dirty="0"/>
              <a:t>Workplace Fatality Statistics in Alberta</a:t>
            </a:r>
          </a:p>
        </p:txBody>
      </p:sp>
      <p:sp>
        <p:nvSpPr>
          <p:cNvPr id="11" name="Content Placeholder 10">
            <a:extLst>
              <a:ext uri="{FF2B5EF4-FFF2-40B4-BE49-F238E27FC236}">
                <a16:creationId xmlns:a16="http://schemas.microsoft.com/office/drawing/2014/main" id="{B80A32C1-743B-4726-8436-5BFC445B167E}"/>
              </a:ext>
            </a:extLst>
          </p:cNvPr>
          <p:cNvSpPr>
            <a:spLocks noGrp="1"/>
          </p:cNvSpPr>
          <p:nvPr>
            <p:ph sz="half" idx="2"/>
          </p:nvPr>
        </p:nvSpPr>
        <p:spPr/>
        <p:txBody>
          <a:bodyPr>
            <a:noAutofit/>
          </a:bodyPr>
          <a:lstStyle/>
          <a:p>
            <a:r>
              <a:rPr lang="en-US" sz="1800" dirty="0"/>
              <a:t>2017: 34 Fatalities (0 Electrical)</a:t>
            </a:r>
          </a:p>
          <a:p>
            <a:r>
              <a:rPr lang="en-US" sz="1800" dirty="0"/>
              <a:t>2016: 27 Fatalities (0 Electrical)</a:t>
            </a:r>
          </a:p>
          <a:p>
            <a:r>
              <a:rPr lang="en-US" sz="1800" dirty="0"/>
              <a:t>2015: 25 Fatalities (0 Electrical)</a:t>
            </a:r>
          </a:p>
          <a:p>
            <a:r>
              <a:rPr lang="en-US" sz="1800" dirty="0"/>
              <a:t>2014: 47 Fatalities (1 Electrical)</a:t>
            </a:r>
          </a:p>
          <a:p>
            <a:r>
              <a:rPr lang="en-US" sz="1800" dirty="0"/>
              <a:t>2013: 41 Fatalities (0 Electrical)</a:t>
            </a:r>
          </a:p>
          <a:p>
            <a:r>
              <a:rPr lang="en-US" sz="1800" dirty="0"/>
              <a:t>2012: 42 Fatalities (1 Electrical)</a:t>
            </a:r>
          </a:p>
          <a:p>
            <a:pPr marL="0" indent="0">
              <a:spcBef>
                <a:spcPts val="2400"/>
              </a:spcBef>
              <a:buNone/>
            </a:pPr>
            <a:r>
              <a:rPr lang="en-US" sz="1200" dirty="0"/>
              <a:t>As reported by Alberta </a:t>
            </a:r>
            <a:r>
              <a:rPr lang="en-US" sz="1200" dirty="0" err="1"/>
              <a:t>Labour</a:t>
            </a:r>
            <a:r>
              <a:rPr lang="en-US" sz="1200" dirty="0"/>
              <a:t>, “Workplace Incident Fatalities Accepted by WCB”</a:t>
            </a:r>
          </a:p>
        </p:txBody>
      </p:sp>
      <p:sp>
        <p:nvSpPr>
          <p:cNvPr id="12" name="Text Placeholder 11">
            <a:extLst>
              <a:ext uri="{FF2B5EF4-FFF2-40B4-BE49-F238E27FC236}">
                <a16:creationId xmlns:a16="http://schemas.microsoft.com/office/drawing/2014/main" id="{AC8126C0-F6BF-444A-83BB-77C58F91F19C}"/>
              </a:ext>
            </a:extLst>
          </p:cNvPr>
          <p:cNvSpPr>
            <a:spLocks noGrp="1"/>
          </p:cNvSpPr>
          <p:nvPr>
            <p:ph type="body" sz="quarter" idx="3"/>
          </p:nvPr>
        </p:nvSpPr>
        <p:spPr/>
        <p:txBody>
          <a:bodyPr/>
          <a:lstStyle/>
          <a:p>
            <a:r>
              <a:rPr lang="en-US" dirty="0"/>
              <a:t>Workplace Fatality Statistics in Ontario</a:t>
            </a:r>
          </a:p>
        </p:txBody>
      </p:sp>
      <p:sp>
        <p:nvSpPr>
          <p:cNvPr id="13" name="Content Placeholder 12">
            <a:extLst>
              <a:ext uri="{FF2B5EF4-FFF2-40B4-BE49-F238E27FC236}">
                <a16:creationId xmlns:a16="http://schemas.microsoft.com/office/drawing/2014/main" id="{24C7F3D4-9745-457A-A03F-CC7E5EA690B1}"/>
              </a:ext>
            </a:extLst>
          </p:cNvPr>
          <p:cNvSpPr>
            <a:spLocks noGrp="1"/>
          </p:cNvSpPr>
          <p:nvPr>
            <p:ph sz="quarter" idx="4"/>
          </p:nvPr>
        </p:nvSpPr>
        <p:spPr>
          <a:xfrm>
            <a:off x="4629150" y="4443613"/>
            <a:ext cx="3887391" cy="1746050"/>
          </a:xfrm>
        </p:spPr>
        <p:txBody>
          <a:bodyPr>
            <a:noAutofit/>
          </a:bodyPr>
          <a:lstStyle/>
          <a:p>
            <a:r>
              <a:rPr lang="en-US" sz="1800" dirty="0"/>
              <a:t>In Ontario, from 2007 to 2016 there were 54 deaths from electrocution (death caused by non-intentional contact with electricity or by the effects of electrical burns)</a:t>
            </a:r>
          </a:p>
        </p:txBody>
      </p:sp>
      <p:sp>
        <p:nvSpPr>
          <p:cNvPr id="4" name="Footer Placeholder 3">
            <a:extLst>
              <a:ext uri="{FF2B5EF4-FFF2-40B4-BE49-F238E27FC236}">
                <a16:creationId xmlns:a16="http://schemas.microsoft.com/office/drawing/2014/main" id="{71A080E7-DB72-489D-8963-010965D00812}"/>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5" name="Slide Number Placeholder 4">
            <a:extLst>
              <a:ext uri="{FF2B5EF4-FFF2-40B4-BE49-F238E27FC236}">
                <a16:creationId xmlns:a16="http://schemas.microsoft.com/office/drawing/2014/main" id="{35224B27-C7F5-4ED9-89B9-B45B79264085}"/>
              </a:ext>
            </a:extLst>
          </p:cNvPr>
          <p:cNvSpPr>
            <a:spLocks noGrp="1"/>
          </p:cNvSpPr>
          <p:nvPr>
            <p:ph type="sldNum" sz="quarter" idx="12"/>
          </p:nvPr>
        </p:nvSpPr>
        <p:spPr/>
        <p:txBody>
          <a:bodyPr/>
          <a:lstStyle/>
          <a:p>
            <a:fld id="{C9D8F22C-A67B-4325-BDBD-3581FF6E0E6F}" type="slidenum">
              <a:rPr lang="en-US" smtClean="0"/>
              <a:t>5</a:t>
            </a:fld>
            <a:endParaRPr lang="en-US"/>
          </a:p>
        </p:txBody>
      </p:sp>
      <p:pic>
        <p:nvPicPr>
          <p:cNvPr id="15" name="Picture 14">
            <a:extLst>
              <a:ext uri="{FF2B5EF4-FFF2-40B4-BE49-F238E27FC236}">
                <a16:creationId xmlns:a16="http://schemas.microsoft.com/office/drawing/2014/main" id="{AF9AE47C-F48E-4708-A26C-38A95A853418}"/>
              </a:ext>
            </a:extLst>
          </p:cNvPr>
          <p:cNvPicPr/>
          <p:nvPr/>
        </p:nvPicPr>
        <p:blipFill>
          <a:blip r:embed="rId3">
            <a:extLst>
              <a:ext uri="{28A0092B-C50C-407E-A947-70E740481C1C}">
                <a14:useLocalDpi xmlns:a14="http://schemas.microsoft.com/office/drawing/2010/main" val="0"/>
              </a:ext>
            </a:extLst>
          </a:blip>
          <a:stretch>
            <a:fillRect/>
          </a:stretch>
        </p:blipFill>
        <p:spPr>
          <a:xfrm>
            <a:off x="4626767" y="2505074"/>
            <a:ext cx="3887391" cy="1938539"/>
          </a:xfrm>
          <a:prstGeom prst="rect">
            <a:avLst/>
          </a:prstGeom>
        </p:spPr>
      </p:pic>
    </p:spTree>
    <p:extLst>
      <p:ext uri="{BB962C8B-B14F-4D97-AF65-F5344CB8AC3E}">
        <p14:creationId xmlns:p14="http://schemas.microsoft.com/office/powerpoint/2010/main" val="3309442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17000" r="-17000"/>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EFA7522-BDB0-49B5-AA32-45F60D3C908B}"/>
              </a:ext>
            </a:extLst>
          </p:cNvPr>
          <p:cNvSpPr>
            <a:spLocks noGrp="1"/>
          </p:cNvSpPr>
          <p:nvPr>
            <p:ph type="sldNum" sz="quarter" idx="12"/>
          </p:nvPr>
        </p:nvSpPr>
        <p:spPr>
          <a:xfrm>
            <a:off x="6928022" y="6535250"/>
            <a:ext cx="1587328" cy="186226"/>
          </a:xfrm>
        </p:spPr>
        <p:txBody>
          <a:bodyPr/>
          <a:lstStyle/>
          <a:p>
            <a:fld id="{C9D8F22C-A67B-4325-BDBD-3581FF6E0E6F}" type="slidenum">
              <a:rPr lang="en-US" smtClean="0"/>
              <a:t>6</a:t>
            </a:fld>
            <a:endParaRPr lang="en-US"/>
          </a:p>
        </p:txBody>
      </p:sp>
      <p:sp>
        <p:nvSpPr>
          <p:cNvPr id="6" name="Content Placeholder 2">
            <a:extLst>
              <a:ext uri="{FF2B5EF4-FFF2-40B4-BE49-F238E27FC236}">
                <a16:creationId xmlns:a16="http://schemas.microsoft.com/office/drawing/2014/main" id="{C147F5C3-70BA-484B-B522-C59729ADBC07}"/>
              </a:ext>
            </a:extLst>
          </p:cNvPr>
          <p:cNvSpPr txBox="1">
            <a:spLocks/>
          </p:cNvSpPr>
          <p:nvPr/>
        </p:nvSpPr>
        <p:spPr>
          <a:xfrm>
            <a:off x="628650" y="4522739"/>
            <a:ext cx="7886700" cy="1654224"/>
          </a:xfrm>
          <a:prstGeom prst="rect">
            <a:avLst/>
          </a:prstGeom>
        </p:spPr>
        <p:txBody>
          <a:bodyPr anchor="b"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alibri" panose="020F0502020204030204" pitchFamily="34" charset="0"/>
              <a:buChar char="»"/>
            </a:pPr>
            <a:r>
              <a:rPr lang="en-US" sz="1800" dirty="0"/>
              <a:t>Data from the U.S. Bureau of Labor Statistics (BLS) indicate that there were nearly 6000 fatal electrical injuries to workers in the United States from 1992 through 2012 </a:t>
            </a:r>
          </a:p>
          <a:p>
            <a:pPr>
              <a:buFont typeface="Calibri" panose="020F0502020204030204" pitchFamily="34" charset="0"/>
              <a:buChar char="»"/>
            </a:pPr>
            <a:r>
              <a:rPr lang="en-US" sz="1800" dirty="0"/>
              <a:t>Approximately 98 % of fatal occupational electrical injuries are electrical shock injuries</a:t>
            </a:r>
          </a:p>
        </p:txBody>
      </p:sp>
      <p:pic>
        <p:nvPicPr>
          <p:cNvPr id="10" name="Picture 9">
            <a:extLst>
              <a:ext uri="{FF2B5EF4-FFF2-40B4-BE49-F238E27FC236}">
                <a16:creationId xmlns:a16="http://schemas.microsoft.com/office/drawing/2014/main" id="{FE8DCB22-61AA-423A-8375-011C67BF9A90}"/>
              </a:ext>
            </a:extLst>
          </p:cNvPr>
          <p:cNvPicPr/>
          <p:nvPr/>
        </p:nvPicPr>
        <p:blipFill>
          <a:blip r:embed="rId3">
            <a:extLst>
              <a:ext uri="{28A0092B-C50C-407E-A947-70E740481C1C}">
                <a14:useLocalDpi xmlns:a14="http://schemas.microsoft.com/office/drawing/2010/main" val="0"/>
              </a:ext>
            </a:extLst>
          </a:blip>
          <a:stretch>
            <a:fillRect/>
          </a:stretch>
        </p:blipFill>
        <p:spPr>
          <a:xfrm>
            <a:off x="1224153" y="457200"/>
            <a:ext cx="6695694" cy="4065539"/>
          </a:xfrm>
          <a:prstGeom prst="rect">
            <a:avLst/>
          </a:prstGeom>
        </p:spPr>
      </p:pic>
      <p:sp>
        <p:nvSpPr>
          <p:cNvPr id="11" name="Footer Placeholder 10">
            <a:extLst>
              <a:ext uri="{FF2B5EF4-FFF2-40B4-BE49-F238E27FC236}">
                <a16:creationId xmlns:a16="http://schemas.microsoft.com/office/drawing/2014/main" id="{C5BB3ED1-68B6-4ECA-A5DB-AC9F5A6F145C}"/>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Tree>
    <p:extLst>
      <p:ext uri="{BB962C8B-B14F-4D97-AF65-F5344CB8AC3E}">
        <p14:creationId xmlns:p14="http://schemas.microsoft.com/office/powerpoint/2010/main" val="1768306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F8A32-7285-4034-8B79-A942DAB7B7B0}"/>
              </a:ext>
            </a:extLst>
          </p:cNvPr>
          <p:cNvSpPr>
            <a:spLocks noGrp="1"/>
          </p:cNvSpPr>
          <p:nvPr>
            <p:ph type="title"/>
          </p:nvPr>
        </p:nvSpPr>
        <p:spPr/>
        <p:txBody>
          <a:bodyPr/>
          <a:lstStyle/>
          <a:p>
            <a:r>
              <a:rPr lang="en-US" dirty="0"/>
              <a:t>Electrical Shock - Example</a:t>
            </a:r>
          </a:p>
        </p:txBody>
      </p:sp>
      <p:sp>
        <p:nvSpPr>
          <p:cNvPr id="3" name="Content Placeholder 2">
            <a:extLst>
              <a:ext uri="{FF2B5EF4-FFF2-40B4-BE49-F238E27FC236}">
                <a16:creationId xmlns:a16="http://schemas.microsoft.com/office/drawing/2014/main" id="{F2382C1A-EA79-4A1F-94A2-2F366E1357D1}"/>
              </a:ext>
            </a:extLst>
          </p:cNvPr>
          <p:cNvSpPr>
            <a:spLocks noGrp="1"/>
          </p:cNvSpPr>
          <p:nvPr>
            <p:ph idx="1"/>
          </p:nvPr>
        </p:nvSpPr>
        <p:spPr/>
        <p:txBody>
          <a:bodyPr/>
          <a:lstStyle/>
          <a:p>
            <a:pPr marL="0" indent="0">
              <a:buNone/>
            </a:pPr>
            <a:r>
              <a:rPr lang="en-US" b="1" dirty="0"/>
              <a:t>2012 Alberta electrical fatality:</a:t>
            </a:r>
          </a:p>
          <a:p>
            <a:r>
              <a:rPr lang="en-US" sz="1800" dirty="0"/>
              <a:t>A worker was fatally electrocuted while installing plumbing underneath a portable trailer.  The exterior cladding of the trailer became electrically energized when a flexible cable was run through a hole without any mechanical protection.</a:t>
            </a:r>
          </a:p>
          <a:p>
            <a:pPr marL="0" indent="0" algn="r">
              <a:buNone/>
            </a:pPr>
            <a:r>
              <a:rPr lang="en-US" i="1" dirty="0"/>
              <a:t>				</a:t>
            </a:r>
            <a:r>
              <a:rPr lang="en-US" sz="1100" i="1" dirty="0"/>
              <a:t>As reported by Alberta Municipal Affairs and Housing</a:t>
            </a:r>
          </a:p>
          <a:p>
            <a:endParaRPr lang="en-US" sz="1100" i="1" dirty="0"/>
          </a:p>
          <a:p>
            <a:endParaRPr lang="en-US" sz="1100" i="1" dirty="0"/>
          </a:p>
          <a:p>
            <a:pPr marL="0" indent="0">
              <a:buNone/>
            </a:pPr>
            <a:r>
              <a:rPr lang="en-US" sz="1100" i="1" dirty="0"/>
              <a:t>						</a:t>
            </a:r>
          </a:p>
          <a:p>
            <a:endParaRPr lang="en-US" sz="1100" i="1" dirty="0"/>
          </a:p>
          <a:p>
            <a:pPr marL="0" indent="0" algn="r">
              <a:buNone/>
            </a:pPr>
            <a:r>
              <a:rPr lang="en-US" sz="1100" i="1" dirty="0"/>
              <a:t>	</a:t>
            </a:r>
            <a:endParaRPr lang="en-US" dirty="0"/>
          </a:p>
        </p:txBody>
      </p:sp>
      <p:sp>
        <p:nvSpPr>
          <p:cNvPr id="4" name="Footer Placeholder 3">
            <a:extLst>
              <a:ext uri="{FF2B5EF4-FFF2-40B4-BE49-F238E27FC236}">
                <a16:creationId xmlns:a16="http://schemas.microsoft.com/office/drawing/2014/main" id="{13C0AAF6-2DF6-4E6B-B6CA-86FFF6DCC1BD}"/>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5" name="Slide Number Placeholder 4">
            <a:extLst>
              <a:ext uri="{FF2B5EF4-FFF2-40B4-BE49-F238E27FC236}">
                <a16:creationId xmlns:a16="http://schemas.microsoft.com/office/drawing/2014/main" id="{C1AC4BE3-7291-4E1D-AD78-56BE44A18B82}"/>
              </a:ext>
            </a:extLst>
          </p:cNvPr>
          <p:cNvSpPr>
            <a:spLocks noGrp="1"/>
          </p:cNvSpPr>
          <p:nvPr>
            <p:ph type="sldNum" sz="quarter" idx="12"/>
          </p:nvPr>
        </p:nvSpPr>
        <p:spPr/>
        <p:txBody>
          <a:bodyPr/>
          <a:lstStyle/>
          <a:p>
            <a:fld id="{C9D8F22C-A67B-4325-BDBD-3581FF6E0E6F}" type="slidenum">
              <a:rPr lang="en-US" smtClean="0"/>
              <a:t>7</a:t>
            </a:fld>
            <a:endParaRPr lang="en-US"/>
          </a:p>
        </p:txBody>
      </p:sp>
      <p:sp>
        <p:nvSpPr>
          <p:cNvPr id="6" name="Rectangle 5">
            <a:extLst>
              <a:ext uri="{FF2B5EF4-FFF2-40B4-BE49-F238E27FC236}">
                <a16:creationId xmlns:a16="http://schemas.microsoft.com/office/drawing/2014/main" id="{39CC0BF8-91AA-4CD7-AA56-976B9F401F73}"/>
              </a:ext>
            </a:extLst>
          </p:cNvPr>
          <p:cNvSpPr/>
          <p:nvPr/>
        </p:nvSpPr>
        <p:spPr>
          <a:xfrm>
            <a:off x="5221224" y="4881662"/>
            <a:ext cx="3294125" cy="923330"/>
          </a:xfrm>
          <a:prstGeom prst="rect">
            <a:avLst/>
          </a:prstGeom>
        </p:spPr>
        <p:txBody>
          <a:bodyPr wrap="square">
            <a:spAutoFit/>
          </a:bodyPr>
          <a:lstStyle/>
          <a:p>
            <a:r>
              <a:rPr lang="en-US" i="1" dirty="0"/>
              <a:t>Photo: Alberta OH&amp;S Fatality Investigation Report – Low Voltage Electrocution</a:t>
            </a:r>
            <a:endParaRPr lang="en-US" dirty="0"/>
          </a:p>
        </p:txBody>
      </p:sp>
      <p:pic>
        <p:nvPicPr>
          <p:cNvPr id="7" name="Picture 6">
            <a:extLst>
              <a:ext uri="{FF2B5EF4-FFF2-40B4-BE49-F238E27FC236}">
                <a16:creationId xmlns:a16="http://schemas.microsoft.com/office/drawing/2014/main" id="{EC1D51F5-53F0-4BAE-A6EB-8DFC49B924FB}"/>
              </a:ext>
            </a:extLst>
          </p:cNvPr>
          <p:cNvPicPr>
            <a:picLocks noChangeAspect="1"/>
          </p:cNvPicPr>
          <p:nvPr/>
        </p:nvPicPr>
        <p:blipFill>
          <a:blip r:embed="rId3"/>
          <a:stretch>
            <a:fillRect/>
          </a:stretch>
        </p:blipFill>
        <p:spPr>
          <a:xfrm>
            <a:off x="628649" y="3691135"/>
            <a:ext cx="4050506" cy="2113858"/>
          </a:xfrm>
          <a:prstGeom prst="rect">
            <a:avLst/>
          </a:prstGeom>
        </p:spPr>
      </p:pic>
    </p:spTree>
    <p:extLst>
      <p:ext uri="{BB962C8B-B14F-4D97-AF65-F5344CB8AC3E}">
        <p14:creationId xmlns:p14="http://schemas.microsoft.com/office/powerpoint/2010/main" val="2247769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17000" r="-17000"/>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6F74C0-5F75-442C-9580-B73FEBE6D716}"/>
              </a:ext>
            </a:extLst>
          </p:cNvPr>
          <p:cNvSpPr>
            <a:spLocks noGrp="1"/>
          </p:cNvSpPr>
          <p:nvPr>
            <p:ph type="title"/>
          </p:nvPr>
        </p:nvSpPr>
        <p:spPr/>
        <p:txBody>
          <a:bodyPr/>
          <a:lstStyle/>
          <a:p>
            <a:pPr algn="ctr"/>
            <a:r>
              <a:rPr lang="en-US" dirty="0"/>
              <a:t>Introduction to Electricity</a:t>
            </a:r>
          </a:p>
        </p:txBody>
      </p:sp>
      <p:pic>
        <p:nvPicPr>
          <p:cNvPr id="8" name="Picture 2" descr="http://tkovapor.com/media/wysiwyg/Ohm_s_Law.jpg">
            <a:extLst>
              <a:ext uri="{FF2B5EF4-FFF2-40B4-BE49-F238E27FC236}">
                <a16:creationId xmlns:a16="http://schemas.microsoft.com/office/drawing/2014/main" id="{96BC1D7B-56C6-4249-865D-260CE64E93D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063240" y="2550446"/>
            <a:ext cx="3017520" cy="290169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63A2FB95-ED9E-4C37-AF0C-95E99F18D76A}"/>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5" name="Slide Number Placeholder 4">
            <a:extLst>
              <a:ext uri="{FF2B5EF4-FFF2-40B4-BE49-F238E27FC236}">
                <a16:creationId xmlns:a16="http://schemas.microsoft.com/office/drawing/2014/main" id="{EFB05AA2-524D-45A6-984C-BB47A959F35D}"/>
              </a:ext>
            </a:extLst>
          </p:cNvPr>
          <p:cNvSpPr>
            <a:spLocks noGrp="1"/>
          </p:cNvSpPr>
          <p:nvPr>
            <p:ph type="sldNum" sz="quarter" idx="12"/>
          </p:nvPr>
        </p:nvSpPr>
        <p:spPr/>
        <p:txBody>
          <a:bodyPr/>
          <a:lstStyle/>
          <a:p>
            <a:fld id="{C9D8F22C-A67B-4325-BDBD-3581FF6E0E6F}" type="slidenum">
              <a:rPr lang="en-US" smtClean="0"/>
              <a:t>8</a:t>
            </a:fld>
            <a:endParaRPr lang="en-US" dirty="0"/>
          </a:p>
        </p:txBody>
      </p:sp>
    </p:spTree>
    <p:extLst>
      <p:ext uri="{BB962C8B-B14F-4D97-AF65-F5344CB8AC3E}">
        <p14:creationId xmlns:p14="http://schemas.microsoft.com/office/powerpoint/2010/main" val="292770362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CBAB9A-3DDB-4B36-96EC-91724B8024FA}"/>
              </a:ext>
            </a:extLst>
          </p:cNvPr>
          <p:cNvSpPr>
            <a:spLocks noGrp="1"/>
          </p:cNvSpPr>
          <p:nvPr>
            <p:ph idx="1"/>
          </p:nvPr>
        </p:nvSpPr>
        <p:spPr/>
        <p:txBody>
          <a:bodyPr>
            <a:normAutofit/>
          </a:bodyPr>
          <a:lstStyle/>
          <a:p>
            <a:pPr marL="0" indent="0">
              <a:buNone/>
            </a:pPr>
            <a:r>
              <a:rPr lang="en-US" b="1" dirty="0"/>
              <a:t>What is electric shock?</a:t>
            </a:r>
          </a:p>
          <a:p>
            <a:pPr>
              <a:spcBef>
                <a:spcPts val="0"/>
              </a:spcBef>
            </a:pPr>
            <a:r>
              <a:rPr lang="en-US" sz="1800" dirty="0"/>
              <a:t>An electric shock can occur upon contact of a human’s body with any source of voltage high enough to cause sufficient current through the muscles or hair</a:t>
            </a:r>
          </a:p>
          <a:p>
            <a:pPr lvl="1" indent="0">
              <a:buNone/>
            </a:pPr>
            <a:r>
              <a:rPr lang="en-US" sz="1875" dirty="0"/>
              <a:t> </a:t>
            </a:r>
            <a:endParaRPr lang="en-US" sz="1875" b="1" dirty="0"/>
          </a:p>
          <a:p>
            <a:endParaRPr lang="en-US" dirty="0"/>
          </a:p>
        </p:txBody>
      </p:sp>
      <p:sp>
        <p:nvSpPr>
          <p:cNvPr id="3" name="Footer Placeholder 2">
            <a:extLst>
              <a:ext uri="{FF2B5EF4-FFF2-40B4-BE49-F238E27FC236}">
                <a16:creationId xmlns:a16="http://schemas.microsoft.com/office/drawing/2014/main" id="{279540B2-B014-4F21-818F-A9439B125606}"/>
              </a:ext>
            </a:extLst>
          </p:cNvPr>
          <p:cNvSpPr>
            <a:spLocks noGrp="1"/>
          </p:cNvSpPr>
          <p:nvPr>
            <p:ph type="ftr" sz="quarter" idx="11"/>
          </p:nvPr>
        </p:nvSpPr>
        <p:spPr/>
        <p:txBody>
          <a:bodyPr/>
          <a:lstStyle/>
          <a:p>
            <a:r>
              <a:rPr lang="en-US" b="0"/>
              <a:t>SAFETY AND RISK MANAGEMENT IN THE ELECTRICAL INDUSTRY </a:t>
            </a:r>
            <a:br>
              <a:rPr lang="en-US" b="0"/>
            </a:br>
            <a:r>
              <a:rPr lang="en-US"/>
              <a:t>KELLY BUTZ, P.ENG., MAGNA IV ENGINEERING</a:t>
            </a:r>
            <a:endParaRPr lang="en-US" dirty="0"/>
          </a:p>
        </p:txBody>
      </p:sp>
      <p:sp>
        <p:nvSpPr>
          <p:cNvPr id="4" name="Slide Number Placeholder 3">
            <a:extLst>
              <a:ext uri="{FF2B5EF4-FFF2-40B4-BE49-F238E27FC236}">
                <a16:creationId xmlns:a16="http://schemas.microsoft.com/office/drawing/2014/main" id="{932AA05C-D413-4276-826C-ECCB93C0884F}"/>
              </a:ext>
            </a:extLst>
          </p:cNvPr>
          <p:cNvSpPr>
            <a:spLocks noGrp="1"/>
          </p:cNvSpPr>
          <p:nvPr>
            <p:ph type="sldNum" sz="quarter" idx="12"/>
          </p:nvPr>
        </p:nvSpPr>
        <p:spPr/>
        <p:txBody>
          <a:bodyPr/>
          <a:lstStyle/>
          <a:p>
            <a:fld id="{C9D8F22C-A67B-4325-BDBD-3581FF6E0E6F}" type="slidenum">
              <a:rPr lang="en-US" smtClean="0"/>
              <a:t>9</a:t>
            </a:fld>
            <a:endParaRPr lang="en-US"/>
          </a:p>
        </p:txBody>
      </p:sp>
      <p:sp>
        <p:nvSpPr>
          <p:cNvPr id="5" name="Rectangle 4">
            <a:extLst>
              <a:ext uri="{FF2B5EF4-FFF2-40B4-BE49-F238E27FC236}">
                <a16:creationId xmlns:a16="http://schemas.microsoft.com/office/drawing/2014/main" id="{2C23B64F-59EA-4698-9182-8714B9D396AA}"/>
              </a:ext>
            </a:extLst>
          </p:cNvPr>
          <p:cNvSpPr/>
          <p:nvPr/>
        </p:nvSpPr>
        <p:spPr>
          <a:xfrm>
            <a:off x="628650" y="2045064"/>
            <a:ext cx="5442966" cy="3612527"/>
          </a:xfrm>
          <a:prstGeom prst="rect">
            <a:avLst/>
          </a:prstGeom>
        </p:spPr>
        <p:txBody>
          <a:bodyPr wrap="square">
            <a:spAutoFit/>
          </a:bodyPr>
          <a:lstStyle/>
          <a:p>
            <a:pPr marL="0" lvl="1" indent="0">
              <a:spcBef>
                <a:spcPts val="1000"/>
              </a:spcBef>
              <a:spcAft>
                <a:spcPts val="300"/>
              </a:spcAft>
              <a:buNone/>
            </a:pPr>
            <a:r>
              <a:rPr lang="en-US" sz="2000" b="1" dirty="0"/>
              <a:t>A few basic facts:</a:t>
            </a:r>
          </a:p>
          <a:p>
            <a:pPr marL="342900" indent="-342900">
              <a:buFont typeface="Calibri" panose="020F0502020204030204" pitchFamily="34" charset="0"/>
              <a:buChar char="»"/>
            </a:pPr>
            <a:r>
              <a:rPr lang="en-US" dirty="0"/>
              <a:t>Human perception of shock is approximately 1mA AC</a:t>
            </a:r>
          </a:p>
          <a:p>
            <a:pPr marL="342900" indent="-342900">
              <a:buFont typeface="Calibri" panose="020F0502020204030204" pitchFamily="34" charset="0"/>
              <a:buChar char="»"/>
            </a:pPr>
            <a:r>
              <a:rPr lang="en-US" dirty="0"/>
              <a:t>Heart fibrillation occurs at 50-100mA</a:t>
            </a:r>
          </a:p>
          <a:p>
            <a:pPr marL="342900" indent="-342900">
              <a:buFont typeface="Calibri" panose="020F0502020204030204" pitchFamily="34" charset="0"/>
              <a:buChar char="»"/>
            </a:pPr>
            <a:r>
              <a:rPr lang="en-US" dirty="0"/>
              <a:t>Fatal cases of electric shock referred to as electrocution</a:t>
            </a:r>
          </a:p>
          <a:p>
            <a:pPr marL="342900" indent="-342900">
              <a:buFont typeface="Calibri" panose="020F0502020204030204" pitchFamily="34" charset="0"/>
              <a:buChar char="»"/>
            </a:pPr>
            <a:r>
              <a:rPr lang="en-US" dirty="0"/>
              <a:t>Ohms Law: I = V/R</a:t>
            </a:r>
          </a:p>
          <a:p>
            <a:pPr marL="342900" indent="-342900">
              <a:buFont typeface="Calibri" panose="020F0502020204030204" pitchFamily="34" charset="0"/>
              <a:buChar char="»"/>
            </a:pPr>
            <a:r>
              <a:rPr lang="en-US" dirty="0"/>
              <a:t>Current flow, or shock severity is a function of voltage and resistance</a:t>
            </a:r>
          </a:p>
          <a:p>
            <a:pPr marL="342900" indent="-342900">
              <a:buFont typeface="Calibri" panose="020F0502020204030204" pitchFamily="34" charset="0"/>
              <a:buChar char="»"/>
            </a:pPr>
            <a:r>
              <a:rPr lang="en-US" dirty="0"/>
              <a:t>Current must enter and leave the body, source and return.  If there is no path, there is no current flow and therefore no shock.</a:t>
            </a:r>
          </a:p>
        </p:txBody>
      </p:sp>
      <p:pic>
        <p:nvPicPr>
          <p:cNvPr id="6" name="Picture 3" descr="Body and Circuit">
            <a:extLst>
              <a:ext uri="{FF2B5EF4-FFF2-40B4-BE49-F238E27FC236}">
                <a16:creationId xmlns:a16="http://schemas.microsoft.com/office/drawing/2014/main" id="{B997288B-7F9B-48AD-8EFF-EE40C42C4E5B}"/>
              </a:ext>
            </a:extLst>
          </p:cNvPr>
          <p:cNvPicPr>
            <a:picLocks noChangeAspect="1" noChangeArrowheads="1"/>
          </p:cNvPicPr>
          <p:nvPr/>
        </p:nvPicPr>
        <p:blipFill>
          <a:blip r:embed="rId2" cstate="print"/>
          <a:srcRect/>
          <a:stretch>
            <a:fillRect/>
          </a:stretch>
        </p:blipFill>
        <p:spPr bwMode="auto">
          <a:xfrm>
            <a:off x="6153912" y="1586976"/>
            <a:ext cx="2361437" cy="4070615"/>
          </a:xfrm>
          <a:prstGeom prst="rect">
            <a:avLst/>
          </a:prstGeom>
          <a:noFill/>
          <a:ln w="9525">
            <a:noFill/>
            <a:miter lim="800000"/>
            <a:headEnd/>
            <a:tailEnd/>
          </a:ln>
        </p:spPr>
      </p:pic>
    </p:spTree>
    <p:extLst>
      <p:ext uri="{BB962C8B-B14F-4D97-AF65-F5344CB8AC3E}">
        <p14:creationId xmlns:p14="http://schemas.microsoft.com/office/powerpoint/2010/main" val="1014622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Magna Colors">
      <a:dk1>
        <a:srgbClr val="0C0C0C"/>
      </a:dk1>
      <a:lt1>
        <a:sysClr val="window" lastClr="FFFFFF"/>
      </a:lt1>
      <a:dk2>
        <a:srgbClr val="3F3F3F"/>
      </a:dk2>
      <a:lt2>
        <a:srgbClr val="BFBFBF"/>
      </a:lt2>
      <a:accent1>
        <a:srgbClr val="0097CD"/>
      </a:accent1>
      <a:accent2>
        <a:srgbClr val="F98D29"/>
      </a:accent2>
      <a:accent3>
        <a:srgbClr val="6CC049"/>
      </a:accent3>
      <a:accent4>
        <a:srgbClr val="E84A37"/>
      </a:accent4>
      <a:accent5>
        <a:srgbClr val="69C9B9"/>
      </a:accent5>
      <a:accent6>
        <a:srgbClr val="1B3E93"/>
      </a:accent6>
      <a:hlink>
        <a:srgbClr val="1B3E93"/>
      </a:hlink>
      <a:folHlink>
        <a:srgbClr val="5A2B8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gna Colors">
    <a:dk1>
      <a:srgbClr val="0C0C0C"/>
    </a:dk1>
    <a:lt1>
      <a:sysClr val="window" lastClr="FFFFFF"/>
    </a:lt1>
    <a:dk2>
      <a:srgbClr val="3F3F3F"/>
    </a:dk2>
    <a:lt2>
      <a:srgbClr val="BFBFBF"/>
    </a:lt2>
    <a:accent1>
      <a:srgbClr val="0097CD"/>
    </a:accent1>
    <a:accent2>
      <a:srgbClr val="F98D29"/>
    </a:accent2>
    <a:accent3>
      <a:srgbClr val="6CC049"/>
    </a:accent3>
    <a:accent4>
      <a:srgbClr val="E84A37"/>
    </a:accent4>
    <a:accent5>
      <a:srgbClr val="69C9B9"/>
    </a:accent5>
    <a:accent6>
      <a:srgbClr val="1B3E93"/>
    </a:accent6>
    <a:hlink>
      <a:srgbClr val="1B3E93"/>
    </a:hlink>
    <a:folHlink>
      <a:srgbClr val="5A2B81"/>
    </a:folHlink>
  </a:clrScheme>
</a:themeOverride>
</file>

<file path=ppt/theme/themeOverride2.xml><?xml version="1.0" encoding="utf-8"?>
<a:themeOverride xmlns:a="http://schemas.openxmlformats.org/drawingml/2006/main">
  <a:clrScheme name="Magna Colors">
    <a:dk1>
      <a:srgbClr val="0C0C0C"/>
    </a:dk1>
    <a:lt1>
      <a:sysClr val="window" lastClr="FFFFFF"/>
    </a:lt1>
    <a:dk2>
      <a:srgbClr val="3F3F3F"/>
    </a:dk2>
    <a:lt2>
      <a:srgbClr val="BFBFBF"/>
    </a:lt2>
    <a:accent1>
      <a:srgbClr val="0097CD"/>
    </a:accent1>
    <a:accent2>
      <a:srgbClr val="F98D29"/>
    </a:accent2>
    <a:accent3>
      <a:srgbClr val="6CC049"/>
    </a:accent3>
    <a:accent4>
      <a:srgbClr val="E84A37"/>
    </a:accent4>
    <a:accent5>
      <a:srgbClr val="69C9B9"/>
    </a:accent5>
    <a:accent6>
      <a:srgbClr val="1B3E93"/>
    </a:accent6>
    <a:hlink>
      <a:srgbClr val="1B3E93"/>
    </a:hlink>
    <a:folHlink>
      <a:srgbClr val="5A2B8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C835CD8FC91484C91909D633526542B" ma:contentTypeVersion="14" ma:contentTypeDescription="Create a new document." ma:contentTypeScope="" ma:versionID="3c7cfc0b14b29e77fe9fbe4d7a35f644">
  <xsd:schema xmlns:xsd="http://www.w3.org/2001/XMLSchema" xmlns:xs="http://www.w3.org/2001/XMLSchema" xmlns:p="http://schemas.microsoft.com/office/2006/metadata/properties" xmlns:ns1="http://schemas.microsoft.com/sharepoint/v3" xmlns:ns2="9b953690-e640-4ff4-b558-180ca2f109be" xmlns:ns3="0f94af0b-8ea4-4198-89e4-437130d8b645" targetNamespace="http://schemas.microsoft.com/office/2006/metadata/properties" ma:root="true" ma:fieldsID="13f88523b55f84dd8de526b24fd8b1b1" ns1:_="" ns2:_="" ns3:_="">
    <xsd:import namespace="http://schemas.microsoft.com/sharepoint/v3"/>
    <xsd:import namespace="9b953690-e640-4ff4-b558-180ca2f109be"/>
    <xsd:import namespace="0f94af0b-8ea4-4198-89e4-437130d8b64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1:_ip_UnifiedCompliancePolicyProperties" minOccurs="0"/>
                <xsd:element ref="ns1:_ip_UnifiedCompliancePolicyUIActio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953690-e640-4ff4-b558-180ca2f109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94af0b-8ea4-4198-89e4-437130d8b64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2D032287-8ADE-4FD2-A22D-FBC9175B55F5}">
  <ds:schemaRefs>
    <ds:schemaRef ds:uri="http://schemas.microsoft.com/sharepoint/v3/contenttype/forms"/>
  </ds:schemaRefs>
</ds:datastoreItem>
</file>

<file path=customXml/itemProps2.xml><?xml version="1.0" encoding="utf-8"?>
<ds:datastoreItem xmlns:ds="http://schemas.openxmlformats.org/officeDocument/2006/customXml" ds:itemID="{BC210A80-1798-4261-9883-52AFCB3BCD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953690-e640-4ff4-b558-180ca2f109be"/>
    <ds:schemaRef ds:uri="0f94af0b-8ea4-4198-89e4-437130d8b6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D43C9C7-2D8F-453E-AAAE-A9CCD9B58F2E}">
  <ds:schemaRefs>
    <ds:schemaRef ds:uri="0f94af0b-8ea4-4198-89e4-437130d8b645"/>
    <ds:schemaRef ds:uri="http://purl.org/dc/dcmitype/"/>
    <ds:schemaRef ds:uri="http://schemas.microsoft.com/office/infopath/2007/PartnerControls"/>
    <ds:schemaRef ds:uri="http://schemas.microsoft.com/office/2006/documentManagement/types"/>
    <ds:schemaRef ds:uri="http://purl.org/dc/terms/"/>
    <ds:schemaRef ds:uri="http://schemas.microsoft.com/office/2006/metadata/properties"/>
    <ds:schemaRef ds:uri="http://purl.org/dc/elements/1.1/"/>
    <ds:schemaRef ds:uri="http://schemas.microsoft.com/sharepoint/v3"/>
    <ds:schemaRef ds:uri="http://schemas.openxmlformats.org/package/2006/metadata/core-properties"/>
    <ds:schemaRef ds:uri="9b953690-e640-4ff4-b558-180ca2f109b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219</TotalTime>
  <Words>2166</Words>
  <Application>Microsoft Office PowerPoint</Application>
  <PresentationFormat>On-screen Show (4:3)</PresentationFormat>
  <Paragraphs>338</Paragraphs>
  <Slides>41</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ＭＳ Ｐゴシック</vt:lpstr>
      <vt:lpstr>Arial</vt:lpstr>
      <vt:lpstr>Calibri</vt:lpstr>
      <vt:lpstr>Century Gothic</vt:lpstr>
      <vt:lpstr>Times New Roman</vt:lpstr>
      <vt:lpstr>Wingdings</vt:lpstr>
      <vt:lpstr>Office Theme</vt:lpstr>
      <vt:lpstr>ENGG404 - LECTURE</vt:lpstr>
      <vt:lpstr>PowerPoint Presentation</vt:lpstr>
      <vt:lpstr>Learning Outcomes</vt:lpstr>
      <vt:lpstr>Electric Shock</vt:lpstr>
      <vt:lpstr>Electrical Facilities</vt:lpstr>
      <vt:lpstr>PowerPoint Presentation</vt:lpstr>
      <vt:lpstr>Electrical Shock - Example</vt:lpstr>
      <vt:lpstr>Introduction to Electricity</vt:lpstr>
      <vt:lpstr>PowerPoint Presentation</vt:lpstr>
      <vt:lpstr>PowerPoint Presentation</vt:lpstr>
      <vt:lpstr>Prevention</vt:lpstr>
      <vt:lpstr>Electrical Arc Flash</vt:lpstr>
      <vt:lpstr>Arc Flash – Case Study</vt:lpstr>
      <vt:lpstr>Arc Flash – Case Study</vt:lpstr>
      <vt:lpstr>Arc Flash - Defined</vt:lpstr>
      <vt:lpstr>Chapter 3.3: The Risk Management System and Elements</vt:lpstr>
      <vt:lpstr>Chapter 3.3: The Risk Management System and Elements</vt:lpstr>
      <vt:lpstr>PowerPoint Presentation</vt:lpstr>
      <vt:lpstr>PowerPoint Presentation</vt:lpstr>
      <vt:lpstr>PowerPoint Presentation</vt:lpstr>
      <vt:lpstr>Chapter 3.3: The Risk Management System and Elements</vt:lpstr>
      <vt:lpstr>PowerPoint Presentation</vt:lpstr>
      <vt:lpstr>Arc Flash Study </vt:lpstr>
      <vt:lpstr>PowerPoint Presentation</vt:lpstr>
      <vt:lpstr>PowerPoint Presentation</vt:lpstr>
      <vt:lpstr>Chapter 3.3: The Risk Management System and Elements</vt:lpstr>
      <vt:lpstr>Facilities Information &amp; Documentation</vt:lpstr>
      <vt:lpstr>Facilities Information &amp; Documentation</vt:lpstr>
      <vt:lpstr>Does this meet Canadian Electrical Code Requirements?</vt:lpstr>
      <vt:lpstr>Facilities Information &amp; Documentation</vt:lpstr>
      <vt:lpstr>Chapter 3.3: The Risk Management System and Elements</vt:lpstr>
      <vt:lpstr>Maintenance</vt:lpstr>
      <vt:lpstr>Maintenance</vt:lpstr>
      <vt:lpstr>Chapter 3.3: The Risk Management System and Elements</vt:lpstr>
      <vt:lpstr>Personal Protective Equipment -Alberta OH&amp;S</vt:lpstr>
      <vt:lpstr>Personal Protective Equipment</vt:lpstr>
      <vt:lpstr>Personal Protective Equipment -CSA Z462</vt:lpstr>
      <vt:lpstr>Chapter 3.3: The Risk Management System and Elements</vt:lpstr>
      <vt:lpstr>Management Commitment</vt:lpstr>
      <vt:lpstr>PowerPoint Presentation</vt:lpstr>
      <vt:lpstr>ENGG404 - LECTURE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ENGG404 - Lecture</dc:title>
  <dc:creator>Andrew Skinner</dc:creator>
  <cp:lastModifiedBy>Lisa White</cp:lastModifiedBy>
  <cp:revision>2</cp:revision>
  <dcterms:created xsi:type="dcterms:W3CDTF">2019-09-20T18:06:05Z</dcterms:created>
  <dcterms:modified xsi:type="dcterms:W3CDTF">2019-10-15T15:53:44Z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0x010100AC835CD8FC91484C91909D633526542B</vt:lpwstr>
  </property>
</Properties>
</file>